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43"/>
  </p:notesMasterIdLst>
  <p:sldIdLst>
    <p:sldId id="256" r:id="rId2"/>
    <p:sldId id="270" r:id="rId3"/>
    <p:sldId id="271" r:id="rId4"/>
    <p:sldId id="292" r:id="rId5"/>
    <p:sldId id="262" r:id="rId6"/>
    <p:sldId id="260" r:id="rId7"/>
    <p:sldId id="261" r:id="rId8"/>
    <p:sldId id="293" r:id="rId9"/>
    <p:sldId id="258" r:id="rId10"/>
    <p:sldId id="298" r:id="rId11"/>
    <p:sldId id="299" r:id="rId12"/>
    <p:sldId id="297" r:id="rId13"/>
    <p:sldId id="300" r:id="rId14"/>
    <p:sldId id="283" r:id="rId15"/>
    <p:sldId id="295" r:id="rId16"/>
    <p:sldId id="263" r:id="rId17"/>
    <p:sldId id="277" r:id="rId18"/>
    <p:sldId id="272" r:id="rId19"/>
    <p:sldId id="287" r:id="rId20"/>
    <p:sldId id="259" r:id="rId21"/>
    <p:sldId id="290" r:id="rId22"/>
    <p:sldId id="291" r:id="rId23"/>
    <p:sldId id="264" r:id="rId24"/>
    <p:sldId id="279" r:id="rId25"/>
    <p:sldId id="280" r:id="rId26"/>
    <p:sldId id="296" r:id="rId27"/>
    <p:sldId id="284" r:id="rId28"/>
    <p:sldId id="308" r:id="rId29"/>
    <p:sldId id="307" r:id="rId30"/>
    <p:sldId id="303" r:id="rId31"/>
    <p:sldId id="304" r:id="rId32"/>
    <p:sldId id="305" r:id="rId33"/>
    <p:sldId id="306" r:id="rId34"/>
    <p:sldId id="273" r:id="rId35"/>
    <p:sldId id="267" r:id="rId36"/>
    <p:sldId id="269" r:id="rId37"/>
    <p:sldId id="288" r:id="rId38"/>
    <p:sldId id="289" r:id="rId39"/>
    <p:sldId id="294" r:id="rId40"/>
    <p:sldId id="301" r:id="rId41"/>
    <p:sldId id="302"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7" d="100"/>
          <a:sy n="107" d="100"/>
        </p:scale>
        <p:origin x="-1568"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49" Type="http://schemas.microsoft.com/office/2015/10/relationships/revisionInfo" Target="revisionInfo.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A31571-481E-D541-B78E-AEC52C79BC56}" type="datetimeFigureOut">
              <a:rPr lang="en-US" smtClean="0"/>
              <a:t>19-03-22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D6F07E-0EAD-044D-871B-54710A071E8E}" type="slidenum">
              <a:rPr lang="en-US" smtClean="0"/>
              <a:t>‹#›</a:t>
            </a:fld>
            <a:endParaRPr lang="en-US"/>
          </a:p>
        </p:txBody>
      </p:sp>
    </p:spTree>
    <p:extLst>
      <p:ext uri="{BB962C8B-B14F-4D97-AF65-F5344CB8AC3E}">
        <p14:creationId xmlns:p14="http://schemas.microsoft.com/office/powerpoint/2010/main" val="23013551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several</a:t>
            </a:r>
            <a:r>
              <a:rPr lang="en-US" baseline="0" dirty="0"/>
              <a:t> different types of rash that are possible. Some do not get (or see) any rash!</a:t>
            </a:r>
            <a:endParaRPr lang="en-US" dirty="0"/>
          </a:p>
          <a:p>
            <a:endParaRPr lang="en-US" dirty="0"/>
          </a:p>
          <a:p>
            <a:r>
              <a:rPr lang="en-US" dirty="0"/>
              <a:t>http://</a:t>
            </a:r>
            <a:r>
              <a:rPr lang="en-US" dirty="0" err="1"/>
              <a:t>www.cdc.gov</a:t>
            </a:r>
            <a:r>
              <a:rPr lang="en-US" dirty="0"/>
              <a:t>/</a:t>
            </a:r>
            <a:r>
              <a:rPr lang="en-US" dirty="0" err="1"/>
              <a:t>lyme</a:t>
            </a:r>
            <a:r>
              <a:rPr lang="en-US" dirty="0"/>
              <a:t>/</a:t>
            </a:r>
            <a:r>
              <a:rPr lang="en-US" dirty="0" err="1"/>
              <a:t>signs_symptoms</a:t>
            </a:r>
            <a:r>
              <a:rPr lang="en-US" dirty="0"/>
              <a:t>/</a:t>
            </a:r>
            <a:r>
              <a:rPr lang="en-US" dirty="0" err="1"/>
              <a:t>rashes.html</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4D6F07E-0EAD-044D-871B-54710A071E8E}" type="slidenum">
              <a:rPr lang="en-US" smtClean="0"/>
              <a:t>19</a:t>
            </a:fld>
            <a:endParaRPr lang="en-US"/>
          </a:p>
        </p:txBody>
      </p:sp>
    </p:spTree>
    <p:extLst>
      <p:ext uri="{BB962C8B-B14F-4D97-AF65-F5344CB8AC3E}">
        <p14:creationId xmlns:p14="http://schemas.microsoft.com/office/powerpoint/2010/main" val="2647212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CA"/>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F03F7CE9-69AE-9E4F-AE3D-B0307F0F3FF6}" type="datetimeFigureOut">
              <a:rPr lang="en-US" smtClean="0"/>
              <a:t>19-03-22</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9BCFBD5E-E4FE-A748-960C-FF3305B12B76}"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F03F7CE9-69AE-9E4F-AE3D-B0307F0F3FF6}" type="datetimeFigureOut">
              <a:rPr lang="en-US" smtClean="0"/>
              <a:t>19-03-22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CFBD5E-E4FE-A748-960C-FF3305B12B7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CA"/>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F03F7CE9-69AE-9E4F-AE3D-B0307F0F3FF6}" type="datetimeFigureOut">
              <a:rPr lang="en-US" smtClean="0"/>
              <a:t>19-03-22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CFBD5E-E4FE-A748-960C-FF3305B12B7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4" name="Date Placeholder 3"/>
          <p:cNvSpPr>
            <a:spLocks noGrp="1"/>
          </p:cNvSpPr>
          <p:nvPr>
            <p:ph type="dt" sz="half" idx="10"/>
          </p:nvPr>
        </p:nvSpPr>
        <p:spPr/>
        <p:txBody>
          <a:bodyPr/>
          <a:lstStyle/>
          <a:p>
            <a:fld id="{F03F7CE9-69AE-9E4F-AE3D-B0307F0F3FF6}" type="datetimeFigureOut">
              <a:rPr lang="en-US" smtClean="0"/>
              <a:t>19-03-22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CFBD5E-E4FE-A748-960C-FF3305B12B7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CA"/>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F03F7CE9-69AE-9E4F-AE3D-B0307F0F3FF6}" type="datetimeFigureOut">
              <a:rPr lang="en-US" smtClean="0"/>
              <a:t>19-03-22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CFBD5E-E4FE-A748-960C-FF3305B12B7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5" name="Date Placeholder 4"/>
          <p:cNvSpPr>
            <a:spLocks noGrp="1"/>
          </p:cNvSpPr>
          <p:nvPr>
            <p:ph type="dt" sz="half" idx="10"/>
          </p:nvPr>
        </p:nvSpPr>
        <p:spPr/>
        <p:txBody>
          <a:bodyPr/>
          <a:lstStyle/>
          <a:p>
            <a:fld id="{F03F7CE9-69AE-9E4F-AE3D-B0307F0F3FF6}" type="datetimeFigureOut">
              <a:rPr lang="en-US" smtClean="0"/>
              <a:t>19-03-22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CFBD5E-E4FE-A748-960C-FF3305B12B76}"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7" name="Date Placeholder 6"/>
          <p:cNvSpPr>
            <a:spLocks noGrp="1"/>
          </p:cNvSpPr>
          <p:nvPr>
            <p:ph type="dt" sz="half" idx="10"/>
          </p:nvPr>
        </p:nvSpPr>
        <p:spPr/>
        <p:txBody>
          <a:bodyPr/>
          <a:lstStyle/>
          <a:p>
            <a:fld id="{F03F7CE9-69AE-9E4F-AE3D-B0307F0F3FF6}" type="datetimeFigureOut">
              <a:rPr lang="en-US" smtClean="0"/>
              <a:t>19-03-22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CFBD5E-E4FE-A748-960C-FF3305B12B7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F03F7CE9-69AE-9E4F-AE3D-B0307F0F3FF6}" type="datetimeFigureOut">
              <a:rPr lang="en-US" smtClean="0"/>
              <a:t>19-03-22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CFBD5E-E4FE-A748-960C-FF3305B12B7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3F7CE9-69AE-9E4F-AE3D-B0307F0F3FF6}" type="datetimeFigureOut">
              <a:rPr lang="en-US" smtClean="0"/>
              <a:t>19-03-22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CFBD5E-E4FE-A748-960C-FF3305B12B7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F03F7CE9-69AE-9E4F-AE3D-B0307F0F3FF6}" type="datetimeFigureOut">
              <a:rPr lang="en-US" smtClean="0"/>
              <a:t>19-03-22</a:t>
            </a:fld>
            <a:endParaRPr lang="en-US"/>
          </a:p>
        </p:txBody>
      </p:sp>
      <p:sp>
        <p:nvSpPr>
          <p:cNvPr id="7" name="Slide Number Placeholder 6"/>
          <p:cNvSpPr>
            <a:spLocks noGrp="1"/>
          </p:cNvSpPr>
          <p:nvPr>
            <p:ph type="sldNum" sz="quarter" idx="12"/>
          </p:nvPr>
        </p:nvSpPr>
        <p:spPr/>
        <p:txBody>
          <a:bodyPr/>
          <a:lstStyle/>
          <a:p>
            <a:fld id="{9BCFBD5E-E4FE-A748-960C-FF3305B12B76}"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CA"/>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CA"/>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Drag picture to placeholder or click icon to add</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F03F7CE9-69AE-9E4F-AE3D-B0307F0F3FF6}" type="datetimeFigureOut">
              <a:rPr lang="en-US" smtClean="0"/>
              <a:t>19-03-22</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9BCFBD5E-E4FE-A748-960C-FF3305B12B7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CA"/>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F03F7CE9-69AE-9E4F-AE3D-B0307F0F3FF6}" type="datetimeFigureOut">
              <a:rPr lang="en-US" smtClean="0"/>
              <a:t>19-03-22</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9BCFBD5E-E4FE-A748-960C-FF3305B12B7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hc-sc.gc.ca/dhp-mps/medeff/bulletin/carn-bcei_v22n4-eng.php%23a1" TargetMode="External"/><Relationship Id="rId3" Type="http://schemas.openxmlformats.org/officeDocument/2006/relationships/hyperlink" Target="https://www.mdpi.com/2227-9032/6/4/125/htm"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hyperlink" Target="http://www.cdc.gov/lyme/signs_symptoms/rashes/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37.xml.rels><?xml version="1.0" encoding="UTF-8" standalone="yes"?>
<Relationships xmlns="http://schemas.openxmlformats.org/package/2006/relationships"><Relationship Id="rId3" Type="http://schemas.openxmlformats.org/officeDocument/2006/relationships/hyperlink" Target="https://www.cdc.gov/ticks/symptoms.html" TargetMode="External"/><Relationship Id="rId4" Type="http://schemas.openxmlformats.org/officeDocument/2006/relationships/hyperlink" Target="https://www.cdc.gov/lyme/signs_symptoms/index.html" TargetMode="External"/><Relationship Id="rId1" Type="http://schemas.openxmlformats.org/officeDocument/2006/relationships/slideLayout" Target="../slideLayouts/slideLayout2.xml"/><Relationship Id="rId2" Type="http://schemas.openxmlformats.org/officeDocument/2006/relationships/hyperlink" Target="http://www.hc-sc.gc.ca/dhp-mps/alt_formats/pdf/medeff/bulletin/carn-bcei_v22n4-eng.pdf"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novascotia.ca/dhw/CDPC/documents/statement_for_managing_LD.pdf" TargetMode="External"/><Relationship Id="rId3" Type="http://schemas.openxmlformats.org/officeDocument/2006/relationships/hyperlink" Target="https://novascotia.ca/dhw/CDPC/lyme.asp"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canlyme.com/" TargetMode="External"/><Relationship Id="rId4" Type="http://schemas.openxmlformats.org/officeDocument/2006/relationships/hyperlink" Target="https://www.canada.ca/en/public-health/services/diseases/lyme-disease/health-professionals-lyme-disease.html" TargetMode="External"/><Relationship Id="rId5" Type="http://schemas.openxmlformats.org/officeDocument/2006/relationships/hyperlink" Target="https://novascotia.ca/dhw/populationhealth/surveillanceguidelines/lyme.pdf" TargetMode="External"/><Relationship Id="rId1" Type="http://schemas.openxmlformats.org/officeDocument/2006/relationships/slideLayout" Target="../slideLayouts/slideLayout2.xml"/><Relationship Id="rId2" Type="http://schemas.openxmlformats.org/officeDocument/2006/relationships/hyperlink" Target="https://www.canada.ca/en/public-health/services/diseases/lyme-disease.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hyperlink" Target="http://pr-rp.hc-sc.gc.ca/ls-re/lbl_detail-eng.php?p_disp_regn='32757'&amp;p_regnum=32757" TargetMode="External"/><Relationship Id="rId4" Type="http://schemas.openxmlformats.org/officeDocument/2006/relationships/hyperlink" Target="https://www.mdpi.com/2227-9032/6/4/125/htm" TargetMode="External"/><Relationship Id="rId1" Type="http://schemas.openxmlformats.org/officeDocument/2006/relationships/slideLayout" Target="../slideLayouts/slideLayout2.xml"/><Relationship Id="rId2" Type="http://schemas.openxmlformats.org/officeDocument/2006/relationships/hyperlink" Target="http://pr-rp.hc-sc.gc.ca/1_1/view_label?p_ukid=95516898"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shiningthelymelight.com/2017/07/12/lyme-disease-resourcesinformation-nova-scotia-the-atlantic-provinces/" TargetMode="External"/><Relationship Id="rId4" Type="http://schemas.openxmlformats.org/officeDocument/2006/relationships/hyperlink" Target="https://www.scoop.it/t/tick-borne-diseases-in-canada" TargetMode="External"/><Relationship Id="rId5" Type="http://schemas.openxmlformats.org/officeDocument/2006/relationships/hyperlink" Target="https://www.scoop.it/t/lyme-disease-other-tick-borne-diseases" TargetMode="External"/><Relationship Id="rId1" Type="http://schemas.openxmlformats.org/officeDocument/2006/relationships/slideLayout" Target="../slideLayouts/slideLayout2.xml"/><Relationship Id="rId2" Type="http://schemas.openxmlformats.org/officeDocument/2006/relationships/hyperlink" Target="https://www.facebook.com/Lyme-Disease-in-Nova-Scotia-the-Atlantic-Provinces-217895438247422/"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eg"/><Relationship Id="rId3"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33365" y="2708476"/>
            <a:ext cx="3466255" cy="1702160"/>
          </a:xfrm>
        </p:spPr>
        <p:txBody>
          <a:bodyPr>
            <a:normAutofit fontScale="90000"/>
          </a:bodyPr>
          <a:lstStyle/>
          <a:p>
            <a:r>
              <a:rPr lang="en-US" b="1" dirty="0"/>
              <a:t>TICK BORNE DISEASES IN NOVA SCOTIA</a:t>
            </a:r>
          </a:p>
        </p:txBody>
      </p:sp>
      <p:sp>
        <p:nvSpPr>
          <p:cNvPr id="3" name="Subtitle 2"/>
          <p:cNvSpPr>
            <a:spLocks noGrp="1"/>
          </p:cNvSpPr>
          <p:nvPr>
            <p:ph type="subTitle" idx="1"/>
          </p:nvPr>
        </p:nvSpPr>
        <p:spPr>
          <a:xfrm>
            <a:off x="4733365" y="4527030"/>
            <a:ext cx="3309803" cy="1379095"/>
          </a:xfrm>
        </p:spPr>
        <p:txBody>
          <a:bodyPr>
            <a:normAutofit/>
          </a:bodyPr>
          <a:lstStyle/>
          <a:p>
            <a:r>
              <a:rPr lang="en-US" sz="1600" dirty="0"/>
              <a:t>Prepared by Donna Lugar</a:t>
            </a:r>
          </a:p>
          <a:p>
            <a:r>
              <a:rPr lang="en-US" sz="1600" dirty="0"/>
              <a:t>902-835-5643</a:t>
            </a:r>
          </a:p>
          <a:p>
            <a:r>
              <a:rPr lang="en-US" sz="1600" dirty="0" err="1"/>
              <a:t>donna.lugar@ns.sympatico.ca</a:t>
            </a:r>
            <a:endParaRPr lang="en-US" sz="1600" dirty="0"/>
          </a:p>
        </p:txBody>
      </p:sp>
      <p:pic>
        <p:nvPicPr>
          <p:cNvPr id="4" name="Picture 3">
            <a:extLst>
              <a:ext uri="{FF2B5EF4-FFF2-40B4-BE49-F238E27FC236}">
                <a16:creationId xmlns="" xmlns:a16="http://schemas.microsoft.com/office/drawing/2014/main" id="{78AAC720-0018-497F-85B5-07C4AFEFE5EE}"/>
              </a:ext>
            </a:extLst>
          </p:cNvPr>
          <p:cNvPicPr>
            <a:picLocks noChangeAspect="1"/>
          </p:cNvPicPr>
          <p:nvPr/>
        </p:nvPicPr>
        <p:blipFill>
          <a:blip r:embed="rId2"/>
          <a:stretch>
            <a:fillRect/>
          </a:stretch>
        </p:blipFill>
        <p:spPr>
          <a:xfrm>
            <a:off x="5051685" y="119921"/>
            <a:ext cx="2713220" cy="2072730"/>
          </a:xfrm>
          <a:prstGeom prst="rect">
            <a:avLst/>
          </a:prstGeom>
        </p:spPr>
      </p:pic>
    </p:spTree>
    <p:extLst>
      <p:ext uri="{BB962C8B-B14F-4D97-AF65-F5344CB8AC3E}">
        <p14:creationId xmlns:p14="http://schemas.microsoft.com/office/powerpoint/2010/main" val="12347870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PREVENTION</a:t>
            </a:r>
            <a:endParaRPr lang="en-US" b="1" dirty="0"/>
          </a:p>
        </p:txBody>
      </p:sp>
      <p:sp>
        <p:nvSpPr>
          <p:cNvPr id="5" name="Content Placeholder 4"/>
          <p:cNvSpPr>
            <a:spLocks noGrp="1"/>
          </p:cNvSpPr>
          <p:nvPr>
            <p:ph idx="1"/>
          </p:nvPr>
        </p:nvSpPr>
        <p:spPr/>
        <p:txBody>
          <a:bodyPr/>
          <a:lstStyle/>
          <a:p>
            <a:r>
              <a:rPr lang="en-US" dirty="0"/>
              <a:t>Know where ticks can be found (almost anywhere).</a:t>
            </a:r>
          </a:p>
          <a:p>
            <a:endParaRPr lang="en-US" dirty="0"/>
          </a:p>
          <a:p>
            <a:r>
              <a:rPr lang="en-US" dirty="0"/>
              <a:t>Frequently brush yourself </a:t>
            </a:r>
            <a:r>
              <a:rPr lang="en-US" dirty="0" smtClean="0"/>
              <a:t>off while outdoors, </a:t>
            </a:r>
            <a:r>
              <a:rPr lang="en-US" dirty="0"/>
              <a:t>including hair/head.</a:t>
            </a:r>
          </a:p>
          <a:p>
            <a:endParaRPr lang="en-US" dirty="0"/>
          </a:p>
          <a:p>
            <a:r>
              <a:rPr lang="en-US" dirty="0" smtClean="0"/>
              <a:t>Shower </a:t>
            </a:r>
            <a:r>
              <a:rPr lang="en-US" dirty="0"/>
              <a:t>soon after being outdoors and perform a thorough tick check.</a:t>
            </a:r>
          </a:p>
          <a:p>
            <a:endParaRPr lang="en-US" dirty="0"/>
          </a:p>
        </p:txBody>
      </p:sp>
    </p:spTree>
    <p:extLst>
      <p:ext uri="{BB962C8B-B14F-4D97-AF65-F5344CB8AC3E}">
        <p14:creationId xmlns:p14="http://schemas.microsoft.com/office/powerpoint/2010/main" val="4013533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PREVENTION </a:t>
            </a:r>
            <a:r>
              <a:rPr lang="en-US" b="1" dirty="0" err="1" smtClean="0"/>
              <a:t>con’t</a:t>
            </a:r>
            <a:endParaRPr lang="en-US" b="1" dirty="0"/>
          </a:p>
        </p:txBody>
      </p:sp>
      <p:sp>
        <p:nvSpPr>
          <p:cNvPr id="3" name="Content Placeholder 2"/>
          <p:cNvSpPr>
            <a:spLocks noGrp="1"/>
          </p:cNvSpPr>
          <p:nvPr>
            <p:ph idx="1"/>
          </p:nvPr>
        </p:nvSpPr>
        <p:spPr/>
        <p:txBody>
          <a:bodyPr/>
          <a:lstStyle/>
          <a:p>
            <a:pPr marL="68580" indent="0">
              <a:buNone/>
            </a:pPr>
            <a:endParaRPr lang="en-US" dirty="0"/>
          </a:p>
          <a:p>
            <a:r>
              <a:rPr lang="en-US" dirty="0"/>
              <a:t>Reduce ticks in your yard through landscaping.</a:t>
            </a:r>
          </a:p>
          <a:p>
            <a:endParaRPr lang="en-US" dirty="0"/>
          </a:p>
          <a:p>
            <a:r>
              <a:rPr lang="en-US" dirty="0"/>
              <a:t>Consider </a:t>
            </a:r>
            <a:r>
              <a:rPr lang="en-US" dirty="0" err="1" smtClean="0"/>
              <a:t>permethrin</a:t>
            </a:r>
            <a:r>
              <a:rPr lang="en-US" dirty="0" smtClean="0"/>
              <a:t> </a:t>
            </a:r>
            <a:r>
              <a:rPr lang="en-US" dirty="0"/>
              <a:t>treated clothes if spending </a:t>
            </a:r>
            <a:r>
              <a:rPr lang="en-US" dirty="0" smtClean="0"/>
              <a:t>a lot </a:t>
            </a:r>
            <a:r>
              <a:rPr lang="en-US" dirty="0"/>
              <a:t>of time outdoors.</a:t>
            </a:r>
          </a:p>
          <a:p>
            <a:endParaRPr lang="en-US" dirty="0"/>
          </a:p>
          <a:p>
            <a:r>
              <a:rPr lang="en-US" dirty="0"/>
              <a:t>Know how to properly remove a tick.</a:t>
            </a:r>
          </a:p>
          <a:p>
            <a:endParaRPr lang="en-US" dirty="0"/>
          </a:p>
        </p:txBody>
      </p:sp>
    </p:spTree>
    <p:extLst>
      <p:ext uri="{BB962C8B-B14F-4D97-AF65-F5344CB8AC3E}">
        <p14:creationId xmlns:p14="http://schemas.microsoft.com/office/powerpoint/2010/main" val="2585582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753125"/>
          </a:xfrm>
        </p:spPr>
        <p:txBody>
          <a:bodyPr/>
          <a:lstStyle/>
          <a:p>
            <a:pPr algn="ctr"/>
            <a:r>
              <a:rPr lang="en-US" b="1" dirty="0" smtClean="0"/>
              <a:t>HOW TO REMOVE A TICK</a:t>
            </a:r>
            <a:endParaRPr lang="en-US" b="1" dirty="0"/>
          </a:p>
        </p:txBody>
      </p:sp>
      <p:pic>
        <p:nvPicPr>
          <p:cNvPr id="8" name="Content Placeholder 7" descr="Tick_removal graphic.jpg"/>
          <p:cNvPicPr>
            <a:picLocks noGrp="1" noChangeAspect="1"/>
          </p:cNvPicPr>
          <p:nvPr>
            <p:ph idx="1"/>
          </p:nvPr>
        </p:nvPicPr>
        <p:blipFill>
          <a:blip r:embed="rId2">
            <a:extLst>
              <a:ext uri="{28A0092B-C50C-407E-A947-70E740481C1C}">
                <a14:useLocalDpi xmlns:a14="http://schemas.microsoft.com/office/drawing/2010/main" val="0"/>
              </a:ext>
            </a:extLst>
          </a:blip>
          <a:srcRect t="-936" b="-936"/>
          <a:stretch>
            <a:fillRect/>
          </a:stretch>
        </p:blipFill>
        <p:spPr>
          <a:xfrm>
            <a:off x="1043492" y="2003388"/>
            <a:ext cx="6777317" cy="3829242"/>
          </a:xfrm>
        </p:spPr>
      </p:pic>
    </p:spTree>
    <p:extLst>
      <p:ext uri="{BB962C8B-B14F-4D97-AF65-F5344CB8AC3E}">
        <p14:creationId xmlns:p14="http://schemas.microsoft.com/office/powerpoint/2010/main" val="1942199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PERMETHRIN TREATED CLOTHING</a:t>
            </a:r>
            <a:endParaRPr lang="en-US" dirty="0"/>
          </a:p>
        </p:txBody>
      </p:sp>
      <p:sp>
        <p:nvSpPr>
          <p:cNvPr id="3" name="Content Placeholder 2"/>
          <p:cNvSpPr>
            <a:spLocks noGrp="1"/>
          </p:cNvSpPr>
          <p:nvPr>
            <p:ph idx="1"/>
          </p:nvPr>
        </p:nvSpPr>
        <p:spPr/>
        <p:txBody>
          <a:bodyPr>
            <a:normAutofit/>
          </a:bodyPr>
          <a:lstStyle/>
          <a:p>
            <a:r>
              <a:rPr lang="en-US" dirty="0" smtClean="0"/>
              <a:t>On June 19, 2017, “No Fly Zone” </a:t>
            </a:r>
            <a:r>
              <a:rPr lang="en-US" dirty="0" err="1" smtClean="0"/>
              <a:t>Permethrin</a:t>
            </a:r>
            <a:r>
              <a:rPr lang="en-US" dirty="0" smtClean="0"/>
              <a:t> treated clothing was registered and approved for sale in Canada.</a:t>
            </a:r>
          </a:p>
          <a:p>
            <a:r>
              <a:rPr lang="en-US" dirty="0" smtClean="0"/>
              <a:t>Select Mark’s stores carry a small selection. You can also purchase via their website.</a:t>
            </a:r>
            <a:endParaRPr lang="en-US" dirty="0"/>
          </a:p>
        </p:txBody>
      </p:sp>
    </p:spTree>
    <p:extLst>
      <p:ext uri="{BB962C8B-B14F-4D97-AF65-F5344CB8AC3E}">
        <p14:creationId xmlns:p14="http://schemas.microsoft.com/office/powerpoint/2010/main" val="1113982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254" y="1027664"/>
            <a:ext cx="7737218" cy="1025988"/>
          </a:xfrm>
        </p:spPr>
        <p:txBody>
          <a:bodyPr>
            <a:normAutofit fontScale="90000"/>
          </a:bodyPr>
          <a:lstStyle/>
          <a:p>
            <a:r>
              <a:rPr lang="en-US" b="1" dirty="0"/>
              <a:t>TRANSMISSION TIME FOR DISEASE</a:t>
            </a:r>
          </a:p>
        </p:txBody>
      </p:sp>
      <p:sp>
        <p:nvSpPr>
          <p:cNvPr id="3" name="Content Placeholder 2"/>
          <p:cNvSpPr>
            <a:spLocks noGrp="1"/>
          </p:cNvSpPr>
          <p:nvPr>
            <p:ph idx="1"/>
          </p:nvPr>
        </p:nvSpPr>
        <p:spPr>
          <a:xfrm>
            <a:off x="794479" y="2323652"/>
            <a:ext cx="7629993" cy="3807325"/>
          </a:xfrm>
        </p:spPr>
        <p:txBody>
          <a:bodyPr>
            <a:normAutofit fontScale="92500"/>
          </a:bodyPr>
          <a:lstStyle/>
          <a:p>
            <a:r>
              <a:rPr lang="en-US" dirty="0"/>
              <a:t>A research article entitled “Lyme </a:t>
            </a:r>
            <a:r>
              <a:rPr lang="en-US" dirty="0" err="1"/>
              <a:t>borreliosis</a:t>
            </a:r>
            <a:r>
              <a:rPr lang="en-US" dirty="0"/>
              <a:t>:  a review of data on transmission time after tick attachment” states:</a:t>
            </a:r>
          </a:p>
          <a:p>
            <a:endParaRPr lang="en-US" dirty="0"/>
          </a:p>
          <a:p>
            <a:r>
              <a:rPr lang="en-US" dirty="0"/>
              <a:t>“LB (Lyme </a:t>
            </a:r>
            <a:r>
              <a:rPr lang="en-US" dirty="0" err="1"/>
              <a:t>borreliosis</a:t>
            </a:r>
            <a:r>
              <a:rPr lang="en-US" dirty="0"/>
              <a:t>) infection can never be excluded after a tick bite irrespective of the estimated duration of attachment time.</a:t>
            </a:r>
            <a:r>
              <a:rPr lang="en-US" dirty="0" smtClean="0"/>
              <a:t>”</a:t>
            </a:r>
          </a:p>
          <a:p>
            <a:endParaRPr lang="en-US" dirty="0"/>
          </a:p>
          <a:p>
            <a:r>
              <a:rPr lang="en-US" dirty="0" smtClean="0"/>
              <a:t>Some co-infections, such as </a:t>
            </a:r>
            <a:r>
              <a:rPr lang="en-US" dirty="0" err="1" smtClean="0"/>
              <a:t>Powassan</a:t>
            </a:r>
            <a:r>
              <a:rPr lang="en-US" dirty="0" smtClean="0"/>
              <a:t> virus, can apparently be transmitted in as little as 15 minutes.</a:t>
            </a:r>
            <a:endParaRPr lang="en-US" dirty="0"/>
          </a:p>
        </p:txBody>
      </p:sp>
    </p:spTree>
    <p:extLst>
      <p:ext uri="{BB962C8B-B14F-4D97-AF65-F5344CB8AC3E}">
        <p14:creationId xmlns:p14="http://schemas.microsoft.com/office/powerpoint/2010/main" val="2011313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419" y="1027664"/>
            <a:ext cx="7450111" cy="818595"/>
          </a:xfrm>
        </p:spPr>
        <p:txBody>
          <a:bodyPr>
            <a:normAutofit fontScale="90000"/>
          </a:bodyPr>
          <a:lstStyle/>
          <a:p>
            <a:r>
              <a:rPr lang="en-US" b="1" dirty="0"/>
              <a:t>CONFIRMED/PROBABLE CASES</a:t>
            </a:r>
          </a:p>
        </p:txBody>
      </p:sp>
      <p:sp>
        <p:nvSpPr>
          <p:cNvPr id="3" name="Content Placeholder 2"/>
          <p:cNvSpPr>
            <a:spLocks noGrp="1"/>
          </p:cNvSpPr>
          <p:nvPr>
            <p:ph idx="1"/>
          </p:nvPr>
        </p:nvSpPr>
        <p:spPr>
          <a:xfrm>
            <a:off x="704538" y="2055764"/>
            <a:ext cx="7629993" cy="4195134"/>
          </a:xfrm>
        </p:spPr>
        <p:txBody>
          <a:bodyPr>
            <a:normAutofit/>
          </a:bodyPr>
          <a:lstStyle/>
          <a:p>
            <a:r>
              <a:rPr lang="en-US" sz="2000" dirty="0" smtClean="0"/>
              <a:t>In 2017, there were 586 cases. </a:t>
            </a:r>
          </a:p>
          <a:p>
            <a:endParaRPr lang="en-US" sz="2000" dirty="0" smtClean="0"/>
          </a:p>
          <a:p>
            <a:r>
              <a:rPr lang="en-US" sz="2000" dirty="0" smtClean="0"/>
              <a:t>In 2016, there were </a:t>
            </a:r>
            <a:r>
              <a:rPr lang="en-US" sz="2000" dirty="0" smtClean="0"/>
              <a:t>326 cases</a:t>
            </a:r>
          </a:p>
          <a:p>
            <a:endParaRPr lang="en-US" sz="2000" dirty="0"/>
          </a:p>
          <a:p>
            <a:r>
              <a:rPr lang="en-US" sz="2000" dirty="0"/>
              <a:t>In 2015, there were 254</a:t>
            </a:r>
          </a:p>
          <a:p>
            <a:pPr marL="68580" indent="0">
              <a:buNone/>
            </a:pPr>
            <a:endParaRPr lang="en-US" sz="2000" dirty="0"/>
          </a:p>
          <a:p>
            <a:r>
              <a:rPr lang="en-US" sz="2000" dirty="0"/>
              <a:t>From 2002-2015, there were </a:t>
            </a:r>
            <a:r>
              <a:rPr lang="en-US" sz="2000" dirty="0" smtClean="0"/>
              <a:t>769 </a:t>
            </a:r>
            <a:r>
              <a:rPr lang="en-US" sz="2000" dirty="0"/>
              <a:t>cases</a:t>
            </a:r>
          </a:p>
          <a:p>
            <a:endParaRPr lang="en-US" sz="2000" dirty="0"/>
          </a:p>
          <a:p>
            <a:r>
              <a:rPr lang="en-US" sz="2000" dirty="0"/>
              <a:t>The Case Definition </a:t>
            </a:r>
            <a:r>
              <a:rPr lang="en-US" sz="2000" dirty="0" smtClean="0"/>
              <a:t>is </a:t>
            </a:r>
            <a:r>
              <a:rPr lang="en-US" sz="2000" dirty="0"/>
              <a:t>quite rigid; therefore, the true numbers are undoubtedly </a:t>
            </a:r>
            <a:r>
              <a:rPr lang="en-US" sz="2000" dirty="0" smtClean="0"/>
              <a:t>much higher.</a:t>
            </a:r>
            <a:endParaRPr lang="en-US" sz="2000" dirty="0"/>
          </a:p>
          <a:p>
            <a:endParaRPr lang="en-US" dirty="0"/>
          </a:p>
          <a:p>
            <a:endParaRPr lang="en-US" dirty="0"/>
          </a:p>
        </p:txBody>
      </p:sp>
    </p:spTree>
    <p:extLst>
      <p:ext uri="{BB962C8B-B14F-4D97-AF65-F5344CB8AC3E}">
        <p14:creationId xmlns:p14="http://schemas.microsoft.com/office/powerpoint/2010/main" val="2523640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TO DIAGNOSE</a:t>
            </a:r>
          </a:p>
        </p:txBody>
      </p:sp>
      <p:sp>
        <p:nvSpPr>
          <p:cNvPr id="3" name="Content Placeholder 2"/>
          <p:cNvSpPr>
            <a:spLocks noGrp="1"/>
          </p:cNvSpPr>
          <p:nvPr>
            <p:ph idx="1"/>
          </p:nvPr>
        </p:nvSpPr>
        <p:spPr>
          <a:xfrm>
            <a:off x="1043492" y="2323652"/>
            <a:ext cx="7024742" cy="3897266"/>
          </a:xfrm>
        </p:spPr>
        <p:txBody>
          <a:bodyPr>
            <a:normAutofit fontScale="85000" lnSpcReduction="10000"/>
          </a:bodyPr>
          <a:lstStyle/>
          <a:p>
            <a:r>
              <a:rPr lang="en-US" dirty="0"/>
              <a:t>A Lyme disease diagnosis should be CLINICAL – based upon symptoms and physical findings </a:t>
            </a:r>
          </a:p>
          <a:p>
            <a:endParaRPr lang="en-US" dirty="0"/>
          </a:p>
          <a:p>
            <a:pPr marL="342900" lvl="1"/>
            <a:r>
              <a:rPr lang="en-US" sz="2400" dirty="0"/>
              <a:t>Serologic tests have sensitivity and specificity limitations - </a:t>
            </a:r>
            <a:r>
              <a:rPr lang="en-US" sz="2400" dirty="0">
                <a:hlinkClick r:id="rId2"/>
              </a:rPr>
              <a:t>http://www.hc-sc.gc.ca/dhp-mps/medeff/bulletin/carn-bcei_v22n4-eng.php#</a:t>
            </a:r>
            <a:r>
              <a:rPr lang="en-US" sz="2400" dirty="0" smtClean="0">
                <a:hlinkClick r:id="rId2"/>
              </a:rPr>
              <a:t>a1</a:t>
            </a:r>
            <a:endParaRPr lang="en-US" sz="2400" dirty="0" smtClean="0"/>
          </a:p>
          <a:p>
            <a:pPr marL="342900" lvl="1"/>
            <a:endParaRPr lang="en-US" sz="2400" dirty="0"/>
          </a:p>
          <a:p>
            <a:pPr marL="342900" lvl="1"/>
            <a:r>
              <a:rPr lang="en-US" sz="2400" dirty="0" smtClean="0"/>
              <a:t>A </a:t>
            </a:r>
            <a:r>
              <a:rPr lang="en-US" sz="2400" dirty="0"/>
              <a:t>r</a:t>
            </a:r>
            <a:r>
              <a:rPr lang="en-US" sz="2400" dirty="0" smtClean="0"/>
              <a:t>ecent research document suggests that a considerable number of cases are being </a:t>
            </a:r>
            <a:r>
              <a:rPr lang="en-US" sz="2400" dirty="0" smtClean="0"/>
              <a:t>missed </a:t>
            </a:r>
            <a:r>
              <a:rPr lang="mr-IN" sz="2400" dirty="0" smtClean="0"/>
              <a:t>–</a:t>
            </a:r>
            <a:r>
              <a:rPr lang="en-US" sz="2400" dirty="0" smtClean="0"/>
              <a:t> “Under-detection of Lyme disease in Canada” </a:t>
            </a:r>
            <a:r>
              <a:rPr lang="mr-IN" sz="2400" dirty="0" smtClean="0">
                <a:hlinkClick r:id="rId3"/>
              </a:rPr>
              <a:t>–</a:t>
            </a:r>
            <a:r>
              <a:rPr lang="en-US" sz="2400" dirty="0" smtClean="0">
                <a:hlinkClick r:id="rId3"/>
              </a:rPr>
              <a:t>https</a:t>
            </a:r>
            <a:r>
              <a:rPr lang="en-US" sz="2400" dirty="0">
                <a:hlinkClick r:id="rId3"/>
              </a:rPr>
              <a:t>://www.mdpi.com/2227-9032/6/4/125/</a:t>
            </a:r>
            <a:r>
              <a:rPr lang="en-US" sz="2400" dirty="0" smtClean="0">
                <a:hlinkClick r:id="rId3"/>
              </a:rPr>
              <a:t>htm</a:t>
            </a:r>
            <a:r>
              <a:rPr lang="en-US" sz="2400" dirty="0" smtClean="0"/>
              <a:t>. </a:t>
            </a:r>
            <a:endParaRPr lang="en-US" sz="2400" dirty="0"/>
          </a:p>
          <a:p>
            <a:pPr marL="342900" lvl="1"/>
            <a:endParaRPr lang="en-US" sz="2400" dirty="0"/>
          </a:p>
          <a:p>
            <a:endParaRPr lang="en-US" dirty="0"/>
          </a:p>
        </p:txBody>
      </p:sp>
    </p:spTree>
    <p:extLst>
      <p:ext uri="{BB962C8B-B14F-4D97-AF65-F5344CB8AC3E}">
        <p14:creationId xmlns:p14="http://schemas.microsoft.com/office/powerpoint/2010/main" val="2245851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3528510" cy="1143000"/>
          </a:xfrm>
        </p:spPr>
        <p:txBody>
          <a:bodyPr/>
          <a:lstStyle/>
          <a:p>
            <a:r>
              <a:rPr lang="en-US" b="1" dirty="0"/>
              <a:t>LYME RASHES</a:t>
            </a:r>
          </a:p>
        </p:txBody>
      </p:sp>
      <p:sp>
        <p:nvSpPr>
          <p:cNvPr id="3" name="Content Placeholder 2"/>
          <p:cNvSpPr>
            <a:spLocks noGrp="1"/>
          </p:cNvSpPr>
          <p:nvPr>
            <p:ph idx="1"/>
          </p:nvPr>
        </p:nvSpPr>
        <p:spPr>
          <a:xfrm>
            <a:off x="1043492" y="2323652"/>
            <a:ext cx="7057018" cy="3784840"/>
          </a:xfrm>
        </p:spPr>
        <p:txBody>
          <a:bodyPr>
            <a:normAutofit/>
          </a:bodyPr>
          <a:lstStyle/>
          <a:p>
            <a:r>
              <a:rPr lang="en-US" dirty="0"/>
              <a:t>Although </a:t>
            </a:r>
            <a:r>
              <a:rPr lang="en-US" dirty="0" smtClean="0"/>
              <a:t>the “bull’s-eye” rash is considered classic, other </a:t>
            </a:r>
            <a:r>
              <a:rPr lang="en-US" dirty="0"/>
              <a:t>erythema </a:t>
            </a:r>
            <a:r>
              <a:rPr lang="en-US" dirty="0" err="1"/>
              <a:t>migrans</a:t>
            </a:r>
            <a:r>
              <a:rPr lang="en-US" dirty="0"/>
              <a:t> (EM) </a:t>
            </a:r>
            <a:r>
              <a:rPr lang="en-US" dirty="0" smtClean="0"/>
              <a:t>rashes are </a:t>
            </a:r>
            <a:r>
              <a:rPr lang="en-US" dirty="0"/>
              <a:t>seen far more commonly. </a:t>
            </a:r>
            <a:r>
              <a:rPr lang="en-US" dirty="0" smtClean="0"/>
              <a:t>Only 20-30</a:t>
            </a:r>
            <a:r>
              <a:rPr lang="en-US" dirty="0" smtClean="0"/>
              <a:t>% </a:t>
            </a:r>
            <a:r>
              <a:rPr lang="en-US" dirty="0"/>
              <a:t>(</a:t>
            </a:r>
            <a:r>
              <a:rPr lang="en-US" dirty="0" smtClean="0"/>
              <a:t>if that) </a:t>
            </a:r>
            <a:r>
              <a:rPr lang="en-US" dirty="0" smtClean="0"/>
              <a:t>of rashes are the bull’s-eye.</a:t>
            </a:r>
            <a:endParaRPr lang="en-US" dirty="0"/>
          </a:p>
          <a:p>
            <a:endParaRPr lang="en-US" dirty="0"/>
          </a:p>
          <a:p>
            <a:r>
              <a:rPr lang="en-US" dirty="0" smtClean="0"/>
              <a:t>The “bull’s-eye” rash </a:t>
            </a:r>
            <a:r>
              <a:rPr lang="en-US" dirty="0"/>
              <a:t>requires no further verification prior to starting an appropriate course of antibiotic therapy.</a:t>
            </a:r>
          </a:p>
        </p:txBody>
      </p:sp>
    </p:spTree>
    <p:extLst>
      <p:ext uri="{BB962C8B-B14F-4D97-AF65-F5344CB8AC3E}">
        <p14:creationId xmlns:p14="http://schemas.microsoft.com/office/powerpoint/2010/main" val="40876968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64301"/>
            <a:ext cx="7024744" cy="863790"/>
          </a:xfrm>
        </p:spPr>
        <p:txBody>
          <a:bodyPr>
            <a:normAutofit/>
          </a:bodyPr>
          <a:lstStyle/>
          <a:p>
            <a:r>
              <a:rPr lang="en-US" b="1" dirty="0" smtClean="0"/>
              <a:t>The Bull’s-Eye Rash</a:t>
            </a:r>
            <a:endParaRPr lang="en-US" i="1" dirty="0"/>
          </a:p>
        </p:txBody>
      </p:sp>
      <p:pic>
        <p:nvPicPr>
          <p:cNvPr id="4" name="Content Placeholder 3" descr="267868_217908624912770_41641_n.jpg"/>
          <p:cNvPicPr>
            <a:picLocks noGrp="1" noChangeAspect="1"/>
          </p:cNvPicPr>
          <p:nvPr>
            <p:ph idx="1"/>
          </p:nvPr>
        </p:nvPicPr>
        <p:blipFill>
          <a:blip r:embed="rId2">
            <a:extLst>
              <a:ext uri="{28A0092B-C50C-407E-A947-70E740481C1C}">
                <a14:useLocalDpi xmlns:a14="http://schemas.microsoft.com/office/drawing/2010/main" val="0"/>
              </a:ext>
            </a:extLst>
          </a:blip>
          <a:srcRect t="15443" b="15443"/>
          <a:stretch>
            <a:fillRect/>
          </a:stretch>
        </p:blipFill>
        <p:spPr>
          <a:xfrm>
            <a:off x="1043490" y="2658932"/>
            <a:ext cx="6777317" cy="3508977"/>
          </a:xfrm>
        </p:spPr>
      </p:pic>
    </p:spTree>
    <p:extLst>
      <p:ext uri="{BB962C8B-B14F-4D97-AF65-F5344CB8AC3E}">
        <p14:creationId xmlns:p14="http://schemas.microsoft.com/office/powerpoint/2010/main" val="12207536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254" y="1027664"/>
            <a:ext cx="7380980" cy="1143000"/>
          </a:xfrm>
        </p:spPr>
        <p:txBody>
          <a:bodyPr/>
          <a:lstStyle/>
          <a:p>
            <a:r>
              <a:rPr lang="en-US" b="1" dirty="0"/>
              <a:t>Other Potential Rashes…</a:t>
            </a:r>
          </a:p>
        </p:txBody>
      </p:sp>
      <p:sp>
        <p:nvSpPr>
          <p:cNvPr id="3" name="Content Placeholder 2"/>
          <p:cNvSpPr>
            <a:spLocks noGrp="1"/>
          </p:cNvSpPr>
          <p:nvPr>
            <p:ph idx="1"/>
          </p:nvPr>
        </p:nvSpPr>
        <p:spPr>
          <a:xfrm>
            <a:off x="1043492" y="2323652"/>
            <a:ext cx="7380980" cy="3822315"/>
          </a:xfrm>
        </p:spPr>
        <p:txBody>
          <a:bodyPr>
            <a:normAutofit/>
          </a:bodyPr>
          <a:lstStyle/>
          <a:p>
            <a:r>
              <a:rPr lang="en-US" dirty="0"/>
              <a:t>There are several different types of rashes that are possible – </a:t>
            </a:r>
            <a:r>
              <a:rPr lang="en-US" dirty="0">
                <a:hlinkClick r:id="rId3"/>
              </a:rPr>
              <a:t>http://www.cdc.gov/lyme/signs_symptoms/rashes/html</a:t>
            </a:r>
            <a:endParaRPr lang="en-US" dirty="0"/>
          </a:p>
          <a:p>
            <a:pPr marL="68580" indent="0">
              <a:buNone/>
            </a:pPr>
            <a:endParaRPr lang="en-US" dirty="0"/>
          </a:p>
          <a:p>
            <a:r>
              <a:rPr lang="en-US" dirty="0"/>
              <a:t>Some do not get (or see) any rash!</a:t>
            </a:r>
          </a:p>
          <a:p>
            <a:endParaRPr lang="en-US" dirty="0"/>
          </a:p>
          <a:p>
            <a:r>
              <a:rPr lang="en-US" dirty="0"/>
              <a:t>Other tick borne diseases can cause different rashes.</a:t>
            </a:r>
          </a:p>
        </p:txBody>
      </p:sp>
    </p:spTree>
    <p:extLst>
      <p:ext uri="{BB962C8B-B14F-4D97-AF65-F5344CB8AC3E}">
        <p14:creationId xmlns:p14="http://schemas.microsoft.com/office/powerpoint/2010/main" val="704785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TICKS</a:t>
            </a:r>
          </a:p>
        </p:txBody>
      </p:sp>
      <p:sp>
        <p:nvSpPr>
          <p:cNvPr id="3" name="Content Placeholder 2"/>
          <p:cNvSpPr>
            <a:spLocks noGrp="1"/>
          </p:cNvSpPr>
          <p:nvPr>
            <p:ph idx="1"/>
          </p:nvPr>
        </p:nvSpPr>
        <p:spPr/>
        <p:txBody>
          <a:bodyPr>
            <a:normAutofit fontScale="92500" lnSpcReduction="20000"/>
          </a:bodyPr>
          <a:lstStyle/>
          <a:p>
            <a:r>
              <a:rPr lang="en-US" dirty="0"/>
              <a:t>There are </a:t>
            </a:r>
            <a:r>
              <a:rPr lang="en-US" dirty="0" smtClean="0"/>
              <a:t>apparently at </a:t>
            </a:r>
            <a:r>
              <a:rPr lang="en-US" dirty="0"/>
              <a:t>least </a:t>
            </a:r>
            <a:r>
              <a:rPr lang="en-US" dirty="0" smtClean="0"/>
              <a:t>16 </a:t>
            </a:r>
            <a:r>
              <a:rPr lang="en-US" dirty="0"/>
              <a:t>different kinds of ticks </a:t>
            </a:r>
            <a:r>
              <a:rPr lang="en-US" dirty="0" smtClean="0"/>
              <a:t>that have been found in </a:t>
            </a:r>
            <a:r>
              <a:rPr lang="en-US" dirty="0"/>
              <a:t>Nova Scotia, but only two types frequently bite people: dog (wood) ticks and blacklegged (deer) ticks</a:t>
            </a:r>
            <a:r>
              <a:rPr lang="en-US" dirty="0" smtClean="0"/>
              <a:t>. Lone Star ticks, that also bite people, have been found sporadically throughout the province.</a:t>
            </a:r>
            <a:endParaRPr lang="en-US" dirty="0"/>
          </a:p>
          <a:p>
            <a:endParaRPr lang="en-US" dirty="0"/>
          </a:p>
          <a:p>
            <a:r>
              <a:rPr lang="en-US" dirty="0"/>
              <a:t>Blacklegged ticks are very small (smaller than dog ticks), and their looks change during their life </a:t>
            </a:r>
            <a:r>
              <a:rPr lang="en-US" dirty="0" smtClean="0"/>
              <a:t>cycle and when feeding.</a:t>
            </a:r>
            <a:endParaRPr lang="en-US" dirty="0"/>
          </a:p>
        </p:txBody>
      </p:sp>
    </p:spTree>
    <p:extLst>
      <p:ext uri="{BB962C8B-B14F-4D97-AF65-F5344CB8AC3E}">
        <p14:creationId xmlns:p14="http://schemas.microsoft.com/office/powerpoint/2010/main" val="4095001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740031"/>
          </a:xfrm>
        </p:spPr>
        <p:txBody>
          <a:bodyPr>
            <a:normAutofit/>
          </a:bodyPr>
          <a:lstStyle/>
          <a:p>
            <a:r>
              <a:rPr lang="en-US" b="1" dirty="0"/>
              <a:t>SYMPTOMS</a:t>
            </a:r>
          </a:p>
        </p:txBody>
      </p:sp>
      <p:sp>
        <p:nvSpPr>
          <p:cNvPr id="3" name="Content Placeholder 2"/>
          <p:cNvSpPr>
            <a:spLocks noGrp="1"/>
          </p:cNvSpPr>
          <p:nvPr>
            <p:ph idx="1"/>
          </p:nvPr>
        </p:nvSpPr>
        <p:spPr>
          <a:xfrm>
            <a:off x="1043492" y="1933731"/>
            <a:ext cx="7024742" cy="4182256"/>
          </a:xfrm>
        </p:spPr>
        <p:txBody>
          <a:bodyPr>
            <a:normAutofit lnSpcReduction="10000"/>
          </a:bodyPr>
          <a:lstStyle/>
          <a:p>
            <a:r>
              <a:rPr lang="en-US" dirty="0"/>
              <a:t>Symptoms can vary from person to person and can also depend upon what additional tick borne viruses/illnesses were transmitted.</a:t>
            </a:r>
          </a:p>
          <a:p>
            <a:endParaRPr lang="en-US" dirty="0"/>
          </a:p>
          <a:p>
            <a:r>
              <a:rPr lang="en-US" dirty="0"/>
              <a:t>Fever, chills, headache, fatigue, muscle and joint aches, and swollen lymph </a:t>
            </a:r>
            <a:r>
              <a:rPr lang="en-US" dirty="0" smtClean="0"/>
              <a:t>nodes are some of the possible early symptoms</a:t>
            </a:r>
            <a:endParaRPr lang="en-US" dirty="0"/>
          </a:p>
          <a:p>
            <a:endParaRPr lang="en-US" dirty="0"/>
          </a:p>
          <a:p>
            <a:r>
              <a:rPr lang="en-US" dirty="0" smtClean="0"/>
              <a:t>Possibly an Erythema </a:t>
            </a:r>
            <a:r>
              <a:rPr lang="en-US" dirty="0" err="1"/>
              <a:t>migrans</a:t>
            </a:r>
            <a:r>
              <a:rPr lang="en-US" dirty="0"/>
              <a:t> (EM</a:t>
            </a:r>
            <a:r>
              <a:rPr lang="en-US" dirty="0" smtClean="0"/>
              <a:t>) rash, which expands over time</a:t>
            </a:r>
            <a:endParaRPr lang="en-US" dirty="0"/>
          </a:p>
          <a:p>
            <a:endParaRPr lang="en-US" dirty="0"/>
          </a:p>
        </p:txBody>
      </p:sp>
    </p:spTree>
    <p:extLst>
      <p:ext uri="{BB962C8B-B14F-4D97-AF65-F5344CB8AC3E}">
        <p14:creationId xmlns:p14="http://schemas.microsoft.com/office/powerpoint/2010/main" val="19144817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SYMPTOMS</a:t>
            </a:r>
            <a:r>
              <a:rPr lang="en-US" dirty="0"/>
              <a:t> </a:t>
            </a:r>
            <a:r>
              <a:rPr lang="en-US" sz="2400" dirty="0" err="1"/>
              <a:t>con’t</a:t>
            </a:r>
            <a:endParaRPr lang="en-US" sz="2400" dirty="0"/>
          </a:p>
        </p:txBody>
      </p:sp>
      <p:sp>
        <p:nvSpPr>
          <p:cNvPr id="3" name="Content Placeholder 2"/>
          <p:cNvSpPr>
            <a:spLocks noGrp="1"/>
          </p:cNvSpPr>
          <p:nvPr>
            <p:ph idx="1"/>
          </p:nvPr>
        </p:nvSpPr>
        <p:spPr>
          <a:xfrm>
            <a:off x="1043492" y="2323652"/>
            <a:ext cx="7141138" cy="4077148"/>
          </a:xfrm>
        </p:spPr>
        <p:txBody>
          <a:bodyPr>
            <a:normAutofit/>
          </a:bodyPr>
          <a:lstStyle/>
          <a:p>
            <a:pPr marL="68580" indent="0">
              <a:buNone/>
            </a:pPr>
            <a:r>
              <a:rPr lang="en-US" dirty="0"/>
              <a:t>If not caught right away, symptoms can increase and could possibly include:</a:t>
            </a:r>
          </a:p>
          <a:p>
            <a:r>
              <a:rPr lang="en-US" dirty="0"/>
              <a:t>Severe headaches and neck stiffness</a:t>
            </a:r>
          </a:p>
          <a:p>
            <a:r>
              <a:rPr lang="en-US" dirty="0"/>
              <a:t>Additional EM rashes on other areas of the body</a:t>
            </a:r>
          </a:p>
          <a:p>
            <a:r>
              <a:rPr lang="en-US" dirty="0"/>
              <a:t>Arthritis with severe joint pain and swelling, particularly the knees and other large joints</a:t>
            </a:r>
          </a:p>
          <a:p>
            <a:r>
              <a:rPr lang="en-US" dirty="0"/>
              <a:t>Facial palsy</a:t>
            </a:r>
          </a:p>
        </p:txBody>
      </p:sp>
    </p:spTree>
    <p:extLst>
      <p:ext uri="{BB962C8B-B14F-4D97-AF65-F5344CB8AC3E}">
        <p14:creationId xmlns:p14="http://schemas.microsoft.com/office/powerpoint/2010/main" val="3454553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792407"/>
          </a:xfrm>
        </p:spPr>
        <p:txBody>
          <a:bodyPr>
            <a:normAutofit/>
          </a:bodyPr>
          <a:lstStyle/>
          <a:p>
            <a:r>
              <a:rPr lang="en-US" b="1" dirty="0"/>
              <a:t>SYMPTOMS</a:t>
            </a:r>
            <a:r>
              <a:rPr lang="en-US" dirty="0"/>
              <a:t> </a:t>
            </a:r>
            <a:r>
              <a:rPr lang="en-US" sz="2800" dirty="0" err="1"/>
              <a:t>con’t</a:t>
            </a:r>
            <a:endParaRPr lang="en-US" sz="2800" dirty="0"/>
          </a:p>
        </p:txBody>
      </p:sp>
      <p:sp>
        <p:nvSpPr>
          <p:cNvPr id="3" name="Content Placeholder 2"/>
          <p:cNvSpPr>
            <a:spLocks noGrp="1"/>
          </p:cNvSpPr>
          <p:nvPr>
            <p:ph idx="1"/>
          </p:nvPr>
        </p:nvSpPr>
        <p:spPr>
          <a:xfrm>
            <a:off x="1043492" y="2055763"/>
            <a:ext cx="7171118" cy="4210125"/>
          </a:xfrm>
        </p:spPr>
        <p:txBody>
          <a:bodyPr>
            <a:normAutofit/>
          </a:bodyPr>
          <a:lstStyle/>
          <a:p>
            <a:r>
              <a:rPr lang="en-US" dirty="0"/>
              <a:t>Intermittent pain in tendons, muscles, joints, and bones</a:t>
            </a:r>
          </a:p>
          <a:p>
            <a:r>
              <a:rPr lang="en-US" dirty="0"/>
              <a:t>Heart palpitations or an irregular heart beat (Lyme </a:t>
            </a:r>
            <a:r>
              <a:rPr lang="en-US" dirty="0" err="1"/>
              <a:t>carditis</a:t>
            </a:r>
            <a:r>
              <a:rPr lang="en-US" dirty="0"/>
              <a:t>)</a:t>
            </a:r>
          </a:p>
          <a:p>
            <a:r>
              <a:rPr lang="en-US" dirty="0"/>
              <a:t>Episodes of dizziness or shortness of breath</a:t>
            </a:r>
          </a:p>
          <a:p>
            <a:r>
              <a:rPr lang="en-US" dirty="0"/>
              <a:t>Inflammation of the brain and spinal cord</a:t>
            </a:r>
          </a:p>
          <a:p>
            <a:r>
              <a:rPr lang="en-US" dirty="0"/>
              <a:t>Nerve pain</a:t>
            </a:r>
          </a:p>
          <a:p>
            <a:r>
              <a:rPr lang="en-US" dirty="0"/>
              <a:t>Shooting pain, numbness, or tingling in the hands or feet</a:t>
            </a:r>
          </a:p>
          <a:p>
            <a:r>
              <a:rPr lang="en-US" dirty="0"/>
              <a:t>Problems with short-term memory</a:t>
            </a:r>
          </a:p>
        </p:txBody>
      </p:sp>
    </p:spTree>
    <p:extLst>
      <p:ext uri="{BB962C8B-B14F-4D97-AF65-F5344CB8AC3E}">
        <p14:creationId xmlns:p14="http://schemas.microsoft.com/office/powerpoint/2010/main" val="3277593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TREATMENT</a:t>
            </a:r>
          </a:p>
        </p:txBody>
      </p:sp>
      <p:sp>
        <p:nvSpPr>
          <p:cNvPr id="3" name="Content Placeholder 2"/>
          <p:cNvSpPr>
            <a:spLocks noGrp="1"/>
          </p:cNvSpPr>
          <p:nvPr>
            <p:ph idx="1"/>
          </p:nvPr>
        </p:nvSpPr>
        <p:spPr>
          <a:xfrm>
            <a:off x="1043492" y="2323652"/>
            <a:ext cx="7024742" cy="3912256"/>
          </a:xfrm>
        </p:spPr>
        <p:txBody>
          <a:bodyPr>
            <a:normAutofit/>
          </a:bodyPr>
          <a:lstStyle/>
          <a:p>
            <a:r>
              <a:rPr lang="en-US" dirty="0"/>
              <a:t>If caught early, and no co-infections are present, most cases of Lyme disease can be treated successfully with a few weeks of antibiotics.  </a:t>
            </a:r>
          </a:p>
          <a:p>
            <a:endParaRPr lang="en-US" dirty="0"/>
          </a:p>
          <a:p>
            <a:r>
              <a:rPr lang="en-US" dirty="0"/>
              <a:t>If not caught early, or if other tick borne </a:t>
            </a:r>
            <a:r>
              <a:rPr lang="en-US" dirty="0" smtClean="0"/>
              <a:t>diseases/viruses </a:t>
            </a:r>
            <a:r>
              <a:rPr lang="en-US" dirty="0"/>
              <a:t>were transmitted, a </a:t>
            </a:r>
            <a:r>
              <a:rPr lang="en-US" dirty="0" smtClean="0"/>
              <a:t>different treatment protocol may be required.</a:t>
            </a:r>
            <a:endParaRPr lang="en-US" dirty="0"/>
          </a:p>
          <a:p>
            <a:endParaRPr lang="en-US" dirty="0"/>
          </a:p>
        </p:txBody>
      </p:sp>
    </p:spTree>
    <p:extLst>
      <p:ext uri="{BB962C8B-B14F-4D97-AF65-F5344CB8AC3E}">
        <p14:creationId xmlns:p14="http://schemas.microsoft.com/office/powerpoint/2010/main" val="25185464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921057"/>
          </a:xfrm>
        </p:spPr>
        <p:txBody>
          <a:bodyPr/>
          <a:lstStyle/>
          <a:p>
            <a:r>
              <a:rPr lang="en-US" b="1" dirty="0"/>
              <a:t>TREATMENT</a:t>
            </a:r>
            <a:r>
              <a:rPr lang="en-US" dirty="0"/>
              <a:t> </a:t>
            </a:r>
            <a:r>
              <a:rPr lang="en-US" sz="2400" dirty="0" err="1"/>
              <a:t>con’t</a:t>
            </a:r>
            <a:endParaRPr lang="en-US" sz="2400" dirty="0"/>
          </a:p>
        </p:txBody>
      </p:sp>
      <p:sp>
        <p:nvSpPr>
          <p:cNvPr id="3" name="Content Placeholder 2"/>
          <p:cNvSpPr>
            <a:spLocks noGrp="1"/>
          </p:cNvSpPr>
          <p:nvPr>
            <p:ph idx="1"/>
          </p:nvPr>
        </p:nvSpPr>
        <p:spPr>
          <a:xfrm>
            <a:off x="1043492" y="2158584"/>
            <a:ext cx="7336010" cy="4077324"/>
          </a:xfrm>
        </p:spPr>
        <p:txBody>
          <a:bodyPr>
            <a:normAutofit/>
          </a:bodyPr>
          <a:lstStyle/>
          <a:p>
            <a:r>
              <a:rPr lang="en-US" dirty="0" smtClean="0"/>
              <a:t>The N.S. Statement for Managing Lyme Disease follows the IDSA guidelines.  </a:t>
            </a:r>
            <a:endParaRPr lang="en-US" dirty="0"/>
          </a:p>
          <a:p>
            <a:endParaRPr lang="en-US" dirty="0"/>
          </a:p>
          <a:p>
            <a:r>
              <a:rPr lang="en-US" dirty="0"/>
              <a:t>Lyme Literate Doctors </a:t>
            </a:r>
            <a:r>
              <a:rPr lang="en-US" dirty="0" smtClean="0"/>
              <a:t>generally follow </a:t>
            </a:r>
            <a:r>
              <a:rPr lang="en-US" dirty="0"/>
              <a:t>guidelines prepared by ILADS.</a:t>
            </a:r>
          </a:p>
          <a:p>
            <a:endParaRPr lang="en-US" dirty="0"/>
          </a:p>
          <a:p>
            <a:r>
              <a:rPr lang="en-US" dirty="0"/>
              <a:t>At present, </a:t>
            </a:r>
            <a:r>
              <a:rPr lang="en-US" dirty="0" smtClean="0"/>
              <a:t>both sets of guidelines are noted on the federal government website regarding Lyme disease.</a:t>
            </a:r>
            <a:endParaRPr lang="en-US" dirty="0"/>
          </a:p>
        </p:txBody>
      </p:sp>
    </p:spTree>
    <p:extLst>
      <p:ext uri="{BB962C8B-B14F-4D97-AF65-F5344CB8AC3E}">
        <p14:creationId xmlns:p14="http://schemas.microsoft.com/office/powerpoint/2010/main" val="14820413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891077"/>
          </a:xfrm>
        </p:spPr>
        <p:txBody>
          <a:bodyPr/>
          <a:lstStyle/>
          <a:p>
            <a:r>
              <a:rPr lang="en-US" b="1" dirty="0"/>
              <a:t>TREATMENT</a:t>
            </a:r>
            <a:r>
              <a:rPr lang="en-US" dirty="0"/>
              <a:t> </a:t>
            </a:r>
            <a:r>
              <a:rPr lang="en-US" sz="3200" i="1" dirty="0" err="1"/>
              <a:t>con’t</a:t>
            </a:r>
            <a:endParaRPr lang="en-US" sz="3200" i="1" dirty="0"/>
          </a:p>
        </p:txBody>
      </p:sp>
      <p:sp>
        <p:nvSpPr>
          <p:cNvPr id="3" name="Content Placeholder 2"/>
          <p:cNvSpPr>
            <a:spLocks noGrp="1"/>
          </p:cNvSpPr>
          <p:nvPr>
            <p:ph sz="quarter" idx="13"/>
          </p:nvPr>
        </p:nvSpPr>
        <p:spPr>
          <a:xfrm>
            <a:off x="1042416" y="2170664"/>
            <a:ext cx="3419856" cy="4050254"/>
          </a:xfrm>
        </p:spPr>
        <p:txBody>
          <a:bodyPr/>
          <a:lstStyle/>
          <a:p>
            <a:r>
              <a:rPr lang="en-US" dirty="0"/>
              <a:t>ALL patients seem to respond differently to treatment as there are so many variables.</a:t>
            </a:r>
          </a:p>
          <a:p>
            <a:endParaRPr lang="en-US" dirty="0"/>
          </a:p>
          <a:p>
            <a:endParaRPr lang="en-US" dirty="0"/>
          </a:p>
          <a:p>
            <a:pPr marL="68580" indent="0">
              <a:buNone/>
            </a:pPr>
            <a:endParaRPr lang="en-US" dirty="0"/>
          </a:p>
        </p:txBody>
      </p:sp>
      <p:pic>
        <p:nvPicPr>
          <p:cNvPr id="2052" name="Picture 4" descr="A doctor prescribes antibiotics for Lyme disease.">
            <a:extLst>
              <a:ext uri="{FF2B5EF4-FFF2-40B4-BE49-F238E27FC236}">
                <a16:creationId xmlns="" xmlns:a16="http://schemas.microsoft.com/office/drawing/2014/main" id="{C7A5BA40-A251-4B60-A3CD-3D3578292A1C}"/>
              </a:ext>
            </a:extLst>
          </p:cNvPr>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4735512" y="2170664"/>
            <a:ext cx="3238500" cy="3659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40509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1115929"/>
          </a:xfrm>
        </p:spPr>
        <p:txBody>
          <a:bodyPr/>
          <a:lstStyle/>
          <a:p>
            <a:r>
              <a:rPr lang="en-US" b="1" dirty="0"/>
              <a:t>IDSA Lyme Guidelines</a:t>
            </a:r>
          </a:p>
        </p:txBody>
      </p:sp>
      <p:sp>
        <p:nvSpPr>
          <p:cNvPr id="3" name="Content Placeholder 2"/>
          <p:cNvSpPr>
            <a:spLocks noGrp="1"/>
          </p:cNvSpPr>
          <p:nvPr>
            <p:ph idx="1"/>
          </p:nvPr>
        </p:nvSpPr>
        <p:spPr>
          <a:xfrm>
            <a:off x="1043492" y="2323652"/>
            <a:ext cx="6777317" cy="3792335"/>
          </a:xfrm>
        </p:spPr>
        <p:txBody>
          <a:bodyPr>
            <a:normAutofit fontScale="92500"/>
          </a:bodyPr>
          <a:lstStyle/>
          <a:p>
            <a:r>
              <a:rPr lang="en-US" dirty="0"/>
              <a:t>“It is important to realize that guidelines cannot always account for individual variation among patients. They are not intended to supplant physician judgment with respect to particular patients or special clinical situation. IDSA considers adherence to the guidelines listed below to be voluntary, with the ultimate determination regarding their application to be made by the physician in the light of each patient’s individual circumstances”</a:t>
            </a:r>
          </a:p>
        </p:txBody>
      </p:sp>
    </p:spTree>
    <p:extLst>
      <p:ext uri="{BB962C8B-B14F-4D97-AF65-F5344CB8AC3E}">
        <p14:creationId xmlns:p14="http://schemas.microsoft.com/office/powerpoint/2010/main" val="38727023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POSSIBLE MISDIAGNOSIS</a:t>
            </a:r>
          </a:p>
        </p:txBody>
      </p:sp>
      <p:sp>
        <p:nvSpPr>
          <p:cNvPr id="3" name="Content Placeholder 2"/>
          <p:cNvSpPr>
            <a:spLocks noGrp="1"/>
          </p:cNvSpPr>
          <p:nvPr>
            <p:ph idx="1"/>
          </p:nvPr>
        </p:nvSpPr>
        <p:spPr>
          <a:xfrm>
            <a:off x="1043492" y="2323652"/>
            <a:ext cx="6777317" cy="3732374"/>
          </a:xfrm>
        </p:spPr>
        <p:txBody>
          <a:bodyPr>
            <a:normAutofit/>
          </a:bodyPr>
          <a:lstStyle/>
          <a:p>
            <a:pPr marL="68580" indent="0">
              <a:buNone/>
            </a:pPr>
            <a:r>
              <a:rPr lang="en-US" dirty="0"/>
              <a:t>Lyme can commonly be misdiagnosed as other illnesses such as:</a:t>
            </a:r>
          </a:p>
          <a:p>
            <a:pPr>
              <a:buFontTx/>
              <a:buChar char="-"/>
            </a:pPr>
            <a:r>
              <a:rPr lang="en-US" dirty="0"/>
              <a:t>Chronic Fatigue Syndrome</a:t>
            </a:r>
          </a:p>
          <a:p>
            <a:pPr>
              <a:buFontTx/>
              <a:buChar char="-"/>
            </a:pPr>
            <a:r>
              <a:rPr lang="en-US" dirty="0"/>
              <a:t>Fibromyalgia</a:t>
            </a:r>
          </a:p>
          <a:p>
            <a:pPr>
              <a:buFontTx/>
              <a:buChar char="-"/>
            </a:pPr>
            <a:r>
              <a:rPr lang="en-US" dirty="0"/>
              <a:t>MS</a:t>
            </a:r>
          </a:p>
          <a:p>
            <a:pPr>
              <a:buFontTx/>
              <a:buChar char="-"/>
            </a:pPr>
            <a:r>
              <a:rPr lang="en-US" dirty="0"/>
              <a:t>Lupus</a:t>
            </a:r>
          </a:p>
          <a:p>
            <a:pPr>
              <a:buFontTx/>
              <a:buChar char="-"/>
            </a:pPr>
            <a:r>
              <a:rPr lang="en-US" dirty="0"/>
              <a:t>Rheumatoid Arthritis</a:t>
            </a:r>
          </a:p>
          <a:p>
            <a:pPr>
              <a:buFontTx/>
              <a:buChar char="-"/>
            </a:pPr>
            <a:r>
              <a:rPr lang="en-US" i="1" dirty="0"/>
              <a:t>And many, many more</a:t>
            </a:r>
          </a:p>
          <a:p>
            <a:pPr marL="68580" indent="0">
              <a:buNone/>
            </a:pPr>
            <a:endParaRPr lang="en-US" dirty="0"/>
          </a:p>
        </p:txBody>
      </p:sp>
    </p:spTree>
    <p:extLst>
      <p:ext uri="{BB962C8B-B14F-4D97-AF65-F5344CB8AC3E}">
        <p14:creationId xmlns:p14="http://schemas.microsoft.com/office/powerpoint/2010/main" val="14915685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Excerpt from “Conquering Lyme Disease”</a:t>
            </a:r>
            <a:endParaRPr lang="en-US" dirty="0"/>
          </a:p>
        </p:txBody>
      </p:sp>
      <p:sp>
        <p:nvSpPr>
          <p:cNvPr id="3" name="Content Placeholder 2"/>
          <p:cNvSpPr>
            <a:spLocks noGrp="1"/>
          </p:cNvSpPr>
          <p:nvPr>
            <p:ph idx="1"/>
          </p:nvPr>
        </p:nvSpPr>
        <p:spPr/>
        <p:txBody>
          <a:bodyPr/>
          <a:lstStyle/>
          <a:p>
            <a:r>
              <a:rPr lang="en-US" dirty="0" smtClean="0"/>
              <a:t>“Flu-like symptoms in the absence of cough, runny nose, vomiting or diarrhea should also raise suspicion for possible Lyme disease.”</a:t>
            </a:r>
            <a:endParaRPr lang="en-US" dirty="0"/>
          </a:p>
        </p:txBody>
      </p:sp>
    </p:spTree>
    <p:extLst>
      <p:ext uri="{BB962C8B-B14F-4D97-AF65-F5344CB8AC3E}">
        <p14:creationId xmlns:p14="http://schemas.microsoft.com/office/powerpoint/2010/main" val="1618034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Excerpt from “Conquering Lyme Disease”</a:t>
            </a:r>
            <a:endParaRPr lang="en-US" dirty="0"/>
          </a:p>
        </p:txBody>
      </p:sp>
      <p:sp>
        <p:nvSpPr>
          <p:cNvPr id="3" name="Content Placeholder 2"/>
          <p:cNvSpPr>
            <a:spLocks noGrp="1"/>
          </p:cNvSpPr>
          <p:nvPr>
            <p:ph idx="1"/>
          </p:nvPr>
        </p:nvSpPr>
        <p:spPr/>
        <p:txBody>
          <a:bodyPr/>
          <a:lstStyle/>
          <a:p>
            <a:r>
              <a:rPr lang="en-US" dirty="0" smtClean="0"/>
              <a:t>“For many of those whose infection is caught early, Lyme disease is a mild to moderate illness that resolves with antibiotic treatment. For others, it is a painful, disturbing, and prolonged illness </a:t>
            </a:r>
            <a:r>
              <a:rPr lang="mr-IN" dirty="0" smtClean="0"/>
              <a:t>–</a:t>
            </a:r>
            <a:r>
              <a:rPr lang="en-US" dirty="0" smtClean="0"/>
              <a:t> disabling, frightening, confusing, isolating, and sometimes life-altering.”</a:t>
            </a:r>
            <a:endParaRPr lang="en-US" dirty="0"/>
          </a:p>
        </p:txBody>
      </p:sp>
    </p:spTree>
    <p:extLst>
      <p:ext uri="{BB962C8B-B14F-4D97-AF65-F5344CB8AC3E}">
        <p14:creationId xmlns:p14="http://schemas.microsoft.com/office/powerpoint/2010/main" val="3134162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2" y="645458"/>
            <a:ext cx="7024744" cy="624541"/>
          </a:xfrm>
        </p:spPr>
        <p:txBody>
          <a:bodyPr>
            <a:normAutofit fontScale="90000"/>
          </a:bodyPr>
          <a:lstStyle/>
          <a:p>
            <a:r>
              <a:rPr lang="en-US" b="1" dirty="0"/>
              <a:t>BLACK-LEGGED TICK</a:t>
            </a:r>
          </a:p>
        </p:txBody>
      </p:sp>
      <p:pic>
        <p:nvPicPr>
          <p:cNvPr id="6" name="Content Placeholder 5" descr="264850_217908601579439_5938548_n.jpg"/>
          <p:cNvPicPr>
            <a:picLocks noGrp="1" noChangeAspect="1"/>
          </p:cNvPicPr>
          <p:nvPr>
            <p:ph idx="1"/>
          </p:nvPr>
        </p:nvPicPr>
        <p:blipFill>
          <a:blip r:embed="rId2">
            <a:extLst>
              <a:ext uri="{28A0092B-C50C-407E-A947-70E740481C1C}">
                <a14:useLocalDpi xmlns:a14="http://schemas.microsoft.com/office/drawing/2010/main" val="0"/>
              </a:ext>
            </a:extLst>
          </a:blip>
          <a:srcRect t="9736" b="9736"/>
          <a:stretch>
            <a:fillRect/>
          </a:stretch>
        </p:blipFill>
        <p:spPr>
          <a:xfrm>
            <a:off x="1043492" y="1479176"/>
            <a:ext cx="7024744" cy="4733366"/>
          </a:xfrm>
        </p:spPr>
      </p:pic>
    </p:spTree>
    <p:extLst>
      <p:ext uri="{BB962C8B-B14F-4D97-AF65-F5344CB8AC3E}">
        <p14:creationId xmlns:p14="http://schemas.microsoft.com/office/powerpoint/2010/main" val="10459861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Excerpt from “Conquering Lyme Disease”</a:t>
            </a:r>
            <a:endParaRPr lang="en-US" dirty="0"/>
          </a:p>
        </p:txBody>
      </p:sp>
      <p:sp>
        <p:nvSpPr>
          <p:cNvPr id="3" name="Content Placeholder 2"/>
          <p:cNvSpPr>
            <a:spLocks noGrp="1"/>
          </p:cNvSpPr>
          <p:nvPr>
            <p:ph idx="1"/>
          </p:nvPr>
        </p:nvSpPr>
        <p:spPr/>
        <p:txBody>
          <a:bodyPr>
            <a:normAutofit fontScale="92500"/>
          </a:bodyPr>
          <a:lstStyle/>
          <a:p>
            <a:r>
              <a:rPr lang="en-US" dirty="0" smtClean="0"/>
              <a:t>“Health care providers may not be aware of the diverse manifestations of Lyme disease, the limitations of existing diagnostic tests, the sophisticated survival strategies for immune evasion of the organism that causes Lyme disease (the bacterium </a:t>
            </a:r>
            <a:r>
              <a:rPr lang="en-US" dirty="0" err="1" smtClean="0"/>
              <a:t>Borrelia</a:t>
            </a:r>
            <a:r>
              <a:rPr lang="en-US" dirty="0" smtClean="0"/>
              <a:t> </a:t>
            </a:r>
            <a:r>
              <a:rPr lang="en-US" dirty="0" err="1" smtClean="0"/>
              <a:t>burgdorferi</a:t>
            </a:r>
            <a:r>
              <a:rPr lang="en-US" dirty="0" smtClean="0"/>
              <a:t>), and the complex challenges posed by patients with persistent symptoms. This is not a simple disease that can be easily dismissed.”</a:t>
            </a:r>
            <a:endParaRPr lang="en-US" dirty="0"/>
          </a:p>
        </p:txBody>
      </p:sp>
    </p:spTree>
    <p:extLst>
      <p:ext uri="{BB962C8B-B14F-4D97-AF65-F5344CB8AC3E}">
        <p14:creationId xmlns:p14="http://schemas.microsoft.com/office/powerpoint/2010/main" val="20605375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Excerpt from “Conquering Lyme Disease”</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“The name of the rash, ‘erythema,’ is from Ancient Greek ‘to redden, to turn red.’ If untreated, the rash expands gradually over the next several weeks. As it grows, it may develop a central clearing or a ‘bull’s eye’ appearance. However, in most cases, the rash will be uniformly red. Alternatively, the rash may have a darker bluish-red center, a raised or blistery central region, or another atypical appearance. The shape of the rash varies from circular to oblong, oval, linear, or even triangular. Even though many patients and physicians would recognize a typical bull’s eye rash as a marker of likely Lyme disease, only about 20 to 30 percent of Lyme rashes will have this classic bull’s eye presentation. A diameter of two inches or more is seen in the majority of Lyme rashes.”</a:t>
            </a:r>
            <a:endParaRPr lang="en-US" dirty="0"/>
          </a:p>
        </p:txBody>
      </p:sp>
    </p:spTree>
    <p:extLst>
      <p:ext uri="{BB962C8B-B14F-4D97-AF65-F5344CB8AC3E}">
        <p14:creationId xmlns:p14="http://schemas.microsoft.com/office/powerpoint/2010/main" val="1646154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Excerpt from “Conquering Lyme Disease”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“Lyme disease has been documented to cause impairments in memory, word finding, fine motor control, language conceptual ability, and motor functioning. The most consistently identified deficits in adults with Lyme disease have been problems with verbal memory, verbal fluency, and mental processing speed. Patients often refer to their cognitive limitations as “brain fog.” Studies by various </a:t>
            </a:r>
            <a:r>
              <a:rPr lang="en-US" dirty="0" err="1" smtClean="0"/>
              <a:t>reseaches</a:t>
            </a:r>
            <a:r>
              <a:rPr lang="en-US" dirty="0" smtClean="0"/>
              <a:t>(sic) (</a:t>
            </a:r>
            <a:r>
              <a:rPr lang="en-US" dirty="0" err="1" smtClean="0"/>
              <a:t>Keilp</a:t>
            </a:r>
            <a:r>
              <a:rPr lang="en-US" dirty="0" smtClean="0"/>
              <a:t> et al. 2006; Kaplan and Jones-Woodward 1997; Elkins et al. 1999) support the conclusion that cognitive impairments are not secondary to a psychological response to chronic illness due to a mood disorder.”</a:t>
            </a:r>
            <a:endParaRPr lang="en-US" dirty="0"/>
          </a:p>
        </p:txBody>
      </p:sp>
    </p:spTree>
    <p:extLst>
      <p:ext uri="{BB962C8B-B14F-4D97-AF65-F5344CB8AC3E}">
        <p14:creationId xmlns:p14="http://schemas.microsoft.com/office/powerpoint/2010/main" val="17036853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Excerpt from “Conquering Lyme Disease”</a:t>
            </a:r>
            <a:endParaRPr lang="en-US" dirty="0"/>
          </a:p>
        </p:txBody>
      </p:sp>
      <p:sp>
        <p:nvSpPr>
          <p:cNvPr id="3" name="Content Placeholder 2"/>
          <p:cNvSpPr>
            <a:spLocks noGrp="1"/>
          </p:cNvSpPr>
          <p:nvPr>
            <p:ph idx="1"/>
          </p:nvPr>
        </p:nvSpPr>
        <p:spPr/>
        <p:txBody>
          <a:bodyPr>
            <a:normAutofit fontScale="92500"/>
          </a:bodyPr>
          <a:lstStyle/>
          <a:p>
            <a:r>
              <a:rPr lang="en-US" dirty="0" smtClean="0"/>
              <a:t>“In summary, the narrow clinical criteria for surveillance that are important and necessary to objectively monitor disease incidence over time are not comprehensive enough to encompass all manifestations of this illness. Unfortunately, this surveillance case definition has caused confusion and controversy among physicians and patients regarding who should be diagnosed with and treated for Lyme disease.”</a:t>
            </a:r>
            <a:endParaRPr lang="en-US" dirty="0"/>
          </a:p>
        </p:txBody>
      </p:sp>
    </p:spTree>
    <p:extLst>
      <p:ext uri="{BB962C8B-B14F-4D97-AF65-F5344CB8AC3E}">
        <p14:creationId xmlns:p14="http://schemas.microsoft.com/office/powerpoint/2010/main" val="28546792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5"/>
            <a:ext cx="7024744" cy="726936"/>
          </a:xfrm>
        </p:spPr>
        <p:txBody>
          <a:bodyPr/>
          <a:lstStyle/>
          <a:p>
            <a:r>
              <a:rPr lang="en-US" b="1" dirty="0"/>
              <a:t>CONCLUSION</a:t>
            </a:r>
          </a:p>
        </p:txBody>
      </p:sp>
      <p:sp>
        <p:nvSpPr>
          <p:cNvPr id="3" name="Content Placeholder 2"/>
          <p:cNvSpPr>
            <a:spLocks noGrp="1"/>
          </p:cNvSpPr>
          <p:nvPr>
            <p:ph idx="1"/>
          </p:nvPr>
        </p:nvSpPr>
        <p:spPr>
          <a:xfrm>
            <a:off x="1043492" y="2003387"/>
            <a:ext cx="7156128" cy="4142580"/>
          </a:xfrm>
        </p:spPr>
        <p:txBody>
          <a:bodyPr>
            <a:noAutofit/>
          </a:bodyPr>
          <a:lstStyle/>
          <a:p>
            <a:r>
              <a:rPr lang="en-US" dirty="0"/>
              <a:t>Ticks carrying disease have been in the province a long time!</a:t>
            </a:r>
          </a:p>
          <a:p>
            <a:endParaRPr lang="en-US" dirty="0"/>
          </a:p>
          <a:p>
            <a:r>
              <a:rPr lang="en-US" dirty="0"/>
              <a:t>Symptoms can mimic MANY other illnesses such as early ALS, early </a:t>
            </a:r>
            <a:r>
              <a:rPr lang="en-US" dirty="0" err="1"/>
              <a:t>Alzheimers</a:t>
            </a:r>
            <a:r>
              <a:rPr lang="en-US" dirty="0"/>
              <a:t>, MS, Juvenile Arthritis, Rheumatoid Arthritis, Fibromyalgia, ME/CFS, etc. </a:t>
            </a:r>
          </a:p>
          <a:p>
            <a:endParaRPr lang="en-US" dirty="0"/>
          </a:p>
          <a:p>
            <a:r>
              <a:rPr lang="en-US" dirty="0"/>
              <a:t>Untreated Lyme can spread to the brain, heart, and joints.</a:t>
            </a:r>
          </a:p>
          <a:p>
            <a:endParaRPr lang="en-US" dirty="0"/>
          </a:p>
        </p:txBody>
      </p:sp>
    </p:spTree>
    <p:extLst>
      <p:ext uri="{BB962C8B-B14F-4D97-AF65-F5344CB8AC3E}">
        <p14:creationId xmlns:p14="http://schemas.microsoft.com/office/powerpoint/2010/main" val="26502768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981018"/>
          </a:xfrm>
        </p:spPr>
        <p:txBody>
          <a:bodyPr/>
          <a:lstStyle/>
          <a:p>
            <a:r>
              <a:rPr lang="en-US" b="1" dirty="0"/>
              <a:t>CONCLUSION</a:t>
            </a:r>
            <a:r>
              <a:rPr lang="en-US" dirty="0"/>
              <a:t> </a:t>
            </a:r>
            <a:r>
              <a:rPr lang="en-US" sz="2400" dirty="0" err="1"/>
              <a:t>con’t</a:t>
            </a:r>
            <a:endParaRPr lang="en-US" sz="2400" dirty="0"/>
          </a:p>
        </p:txBody>
      </p:sp>
      <p:sp>
        <p:nvSpPr>
          <p:cNvPr id="3" name="Content Placeholder 2"/>
          <p:cNvSpPr>
            <a:spLocks noGrp="1"/>
          </p:cNvSpPr>
          <p:nvPr>
            <p:ph idx="1"/>
          </p:nvPr>
        </p:nvSpPr>
        <p:spPr>
          <a:xfrm>
            <a:off x="1043492" y="2188564"/>
            <a:ext cx="7261059" cy="4047344"/>
          </a:xfrm>
        </p:spPr>
        <p:txBody>
          <a:bodyPr>
            <a:normAutofit lnSpcReduction="10000"/>
          </a:bodyPr>
          <a:lstStyle/>
          <a:p>
            <a:r>
              <a:rPr lang="en-US" dirty="0"/>
              <a:t>Disease carrying ticks can now be found throughout Nova Scotia.</a:t>
            </a:r>
          </a:p>
          <a:p>
            <a:endParaRPr lang="en-US" dirty="0"/>
          </a:p>
          <a:p>
            <a:r>
              <a:rPr lang="en-US" dirty="0"/>
              <a:t>Testing is not 100% accurate. A negative ELISA does not necessarily mean you do not have Lyme! There are many reasons for a negative test!</a:t>
            </a:r>
          </a:p>
          <a:p>
            <a:endParaRPr lang="en-US" dirty="0"/>
          </a:p>
          <a:p>
            <a:r>
              <a:rPr lang="en-US" dirty="0"/>
              <a:t>If not caught early, the “CDC/IDSA approved” treatment generally does not work to eradicate all symptoms.</a:t>
            </a:r>
          </a:p>
          <a:p>
            <a:endParaRPr lang="en-US" dirty="0"/>
          </a:p>
          <a:p>
            <a:endParaRPr lang="en-US" dirty="0"/>
          </a:p>
        </p:txBody>
      </p:sp>
    </p:spTree>
    <p:extLst>
      <p:ext uri="{BB962C8B-B14F-4D97-AF65-F5344CB8AC3E}">
        <p14:creationId xmlns:p14="http://schemas.microsoft.com/office/powerpoint/2010/main" val="2480380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449" y="914399"/>
            <a:ext cx="3732551" cy="1259175"/>
          </a:xfrm>
        </p:spPr>
        <p:txBody>
          <a:bodyPr>
            <a:normAutofit/>
          </a:bodyPr>
          <a:lstStyle/>
          <a:p>
            <a:r>
              <a:rPr lang="en-US" b="1" dirty="0"/>
              <a:t>CONCLUSION</a:t>
            </a:r>
            <a:r>
              <a:rPr lang="en-US" dirty="0"/>
              <a:t> </a:t>
            </a:r>
            <a:r>
              <a:rPr lang="en-US" sz="2400" i="1" dirty="0" err="1"/>
              <a:t>con’t</a:t>
            </a:r>
            <a:endParaRPr lang="en-US" sz="2400" i="1" dirty="0"/>
          </a:p>
        </p:txBody>
      </p:sp>
      <p:sp>
        <p:nvSpPr>
          <p:cNvPr id="3" name="Content Placeholder 2"/>
          <p:cNvSpPr>
            <a:spLocks noGrp="1"/>
          </p:cNvSpPr>
          <p:nvPr>
            <p:ph idx="1"/>
          </p:nvPr>
        </p:nvSpPr>
        <p:spPr>
          <a:xfrm>
            <a:off x="839449" y="2638268"/>
            <a:ext cx="7689953" cy="3732551"/>
          </a:xfrm>
        </p:spPr>
        <p:txBody>
          <a:bodyPr>
            <a:normAutofit/>
          </a:bodyPr>
          <a:lstStyle/>
          <a:p>
            <a:r>
              <a:rPr lang="en-US" dirty="0"/>
              <a:t>ALWAYS take precautions when spending time outdoors!</a:t>
            </a:r>
          </a:p>
          <a:p>
            <a:endParaRPr lang="en-US" dirty="0"/>
          </a:p>
          <a:p>
            <a:r>
              <a:rPr lang="en-US" dirty="0"/>
              <a:t>Make tick checks a regular part of your daily routine!</a:t>
            </a:r>
          </a:p>
          <a:p>
            <a:endParaRPr lang="en-US" dirty="0"/>
          </a:p>
          <a:p>
            <a:r>
              <a:rPr lang="en-US" dirty="0"/>
              <a:t>Make yourself knowledgeable!</a:t>
            </a:r>
          </a:p>
          <a:p>
            <a:endParaRPr lang="en-US" dirty="0"/>
          </a:p>
          <a:p>
            <a:pPr marL="68580" indent="0">
              <a:buNone/>
            </a:pPr>
            <a:endParaRPr lang="en-US" dirty="0"/>
          </a:p>
        </p:txBody>
      </p:sp>
      <p:pic>
        <p:nvPicPr>
          <p:cNvPr id="3074" name="Picture 2" descr="Image result">
            <a:extLst>
              <a:ext uri="{FF2B5EF4-FFF2-40B4-BE49-F238E27FC236}">
                <a16:creationId xmlns="" xmlns:a16="http://schemas.microsoft.com/office/drawing/2014/main" id="{9428C0CA-2022-4476-9382-28A8546B87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0"/>
            <a:ext cx="3732551" cy="2638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5503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459" y="1027664"/>
            <a:ext cx="7243775" cy="891077"/>
          </a:xfrm>
        </p:spPr>
        <p:txBody>
          <a:bodyPr/>
          <a:lstStyle/>
          <a:p>
            <a:r>
              <a:rPr lang="en-US" b="1" dirty="0"/>
              <a:t>REFERENCES</a:t>
            </a:r>
          </a:p>
        </p:txBody>
      </p:sp>
      <p:sp>
        <p:nvSpPr>
          <p:cNvPr id="3" name="Content Placeholder 2"/>
          <p:cNvSpPr>
            <a:spLocks noGrp="1"/>
          </p:cNvSpPr>
          <p:nvPr>
            <p:ph idx="1"/>
          </p:nvPr>
        </p:nvSpPr>
        <p:spPr>
          <a:xfrm>
            <a:off x="824459" y="2053652"/>
            <a:ext cx="7555043" cy="4347148"/>
          </a:xfrm>
        </p:spPr>
        <p:txBody>
          <a:bodyPr>
            <a:normAutofit lnSpcReduction="10000"/>
          </a:bodyPr>
          <a:lstStyle/>
          <a:p>
            <a:r>
              <a:rPr lang="en-US" sz="2000" dirty="0"/>
              <a:t>Canadian Adverse Reaction Newsletter, Volume 22, Issue 4, October 2012 - </a:t>
            </a:r>
            <a:r>
              <a:rPr lang="en-US" sz="2000" dirty="0">
                <a:hlinkClick r:id="rId2"/>
              </a:rPr>
              <a:t>http://www.hc-sc.gc.ca/dhp-mps/alt_formats/pdf/medeff/bulletin/carn-bcei_v22n4-eng.pdf</a:t>
            </a:r>
            <a:endParaRPr lang="en-US" sz="2000" dirty="0"/>
          </a:p>
          <a:p>
            <a:endParaRPr lang="en-US" sz="2000" dirty="0"/>
          </a:p>
          <a:p>
            <a:r>
              <a:rPr lang="en-US" sz="2000" dirty="0"/>
              <a:t>Symptoms of </a:t>
            </a:r>
            <a:r>
              <a:rPr lang="en-US" sz="2000" dirty="0" err="1"/>
              <a:t>Tickborne</a:t>
            </a:r>
            <a:r>
              <a:rPr lang="en-US" sz="2000" dirty="0"/>
              <a:t> Illness </a:t>
            </a:r>
            <a:r>
              <a:rPr lang="mr-IN" sz="2000" dirty="0"/>
              <a:t>–</a:t>
            </a:r>
            <a:r>
              <a:rPr lang="en-US" sz="2000" dirty="0"/>
              <a:t> CDC - </a:t>
            </a:r>
            <a:r>
              <a:rPr lang="en-US" sz="2000" dirty="0">
                <a:hlinkClick r:id="rId3"/>
              </a:rPr>
              <a:t>https://www.cdc.gov/ticks/symptoms.html</a:t>
            </a:r>
            <a:endParaRPr lang="en-US" sz="2000" dirty="0"/>
          </a:p>
          <a:p>
            <a:endParaRPr lang="en-US" sz="2000" dirty="0"/>
          </a:p>
          <a:p>
            <a:r>
              <a:rPr lang="en-US" sz="2000" dirty="0"/>
              <a:t>Signs and Symptoms of Untreated Lyme Disease </a:t>
            </a:r>
            <a:r>
              <a:rPr lang="mr-IN" sz="2000" dirty="0"/>
              <a:t>–</a:t>
            </a:r>
            <a:r>
              <a:rPr lang="en-US" sz="2000" dirty="0"/>
              <a:t> CDC - </a:t>
            </a:r>
            <a:r>
              <a:rPr lang="en-US" sz="2000" dirty="0">
                <a:hlinkClick r:id="rId4"/>
              </a:rPr>
              <a:t>https://www.cdc.gov/lyme/signs_symptoms/</a:t>
            </a:r>
            <a:r>
              <a:rPr lang="en-US" sz="2000" dirty="0" smtClean="0">
                <a:hlinkClick r:id="rId4"/>
              </a:rPr>
              <a:t>index.html</a:t>
            </a:r>
            <a:endParaRPr lang="en-US" sz="2000" dirty="0" smtClean="0"/>
          </a:p>
          <a:p>
            <a:endParaRPr lang="en-US" sz="2000" dirty="0"/>
          </a:p>
          <a:p>
            <a:r>
              <a:rPr lang="en-US" sz="2000" dirty="0" smtClean="0"/>
              <a:t>University of Rhode Island, </a:t>
            </a:r>
            <a:r>
              <a:rPr lang="en-US" sz="2000" dirty="0" err="1" smtClean="0"/>
              <a:t>TickEncounter</a:t>
            </a:r>
            <a:r>
              <a:rPr lang="en-US" sz="2000" dirty="0" smtClean="0"/>
              <a:t> </a:t>
            </a:r>
            <a:r>
              <a:rPr lang="en-US" sz="2000" dirty="0"/>
              <a:t>Resource </a:t>
            </a:r>
            <a:r>
              <a:rPr lang="en-US" sz="2000" dirty="0" smtClean="0"/>
              <a:t>Center </a:t>
            </a:r>
            <a:r>
              <a:rPr lang="en-US" sz="2000" dirty="0"/>
              <a:t>- http://</a:t>
            </a:r>
            <a:r>
              <a:rPr lang="en-US" sz="2000" dirty="0" err="1"/>
              <a:t>www.tickencounter.org</a:t>
            </a:r>
            <a:r>
              <a:rPr lang="en-US" sz="2000" dirty="0"/>
              <a:t>/</a:t>
            </a:r>
          </a:p>
          <a:p>
            <a:endParaRPr lang="en-US" sz="2000" dirty="0"/>
          </a:p>
          <a:p>
            <a:endParaRPr lang="en-US" sz="1800" dirty="0"/>
          </a:p>
          <a:p>
            <a:endParaRPr lang="en-US" sz="1800" dirty="0"/>
          </a:p>
        </p:txBody>
      </p:sp>
    </p:spTree>
    <p:extLst>
      <p:ext uri="{BB962C8B-B14F-4D97-AF65-F5344CB8AC3E}">
        <p14:creationId xmlns:p14="http://schemas.microsoft.com/office/powerpoint/2010/main" val="33802834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REFERENCES</a:t>
            </a:r>
            <a:r>
              <a:rPr lang="en-US" dirty="0"/>
              <a:t> </a:t>
            </a:r>
            <a:r>
              <a:rPr lang="en-US" sz="2800" i="1" dirty="0" err="1"/>
              <a:t>con’t</a:t>
            </a:r>
            <a:endParaRPr lang="en-US" sz="2800" i="1" dirty="0"/>
          </a:p>
        </p:txBody>
      </p:sp>
      <p:sp>
        <p:nvSpPr>
          <p:cNvPr id="3" name="Content Placeholder 2"/>
          <p:cNvSpPr>
            <a:spLocks noGrp="1"/>
          </p:cNvSpPr>
          <p:nvPr>
            <p:ph idx="1"/>
          </p:nvPr>
        </p:nvSpPr>
        <p:spPr>
          <a:xfrm>
            <a:off x="1043492" y="2323652"/>
            <a:ext cx="7024742" cy="3837305"/>
          </a:xfrm>
        </p:spPr>
        <p:txBody>
          <a:bodyPr>
            <a:normAutofit/>
          </a:bodyPr>
          <a:lstStyle/>
          <a:p>
            <a:r>
              <a:rPr lang="en-US" sz="1800" dirty="0"/>
              <a:t>Nova Scotia’s Tick Borne Diseases Response Plan - https://</a:t>
            </a:r>
            <a:r>
              <a:rPr lang="en-US" sz="1800" dirty="0" err="1"/>
              <a:t>novascotia.ca</a:t>
            </a:r>
            <a:r>
              <a:rPr lang="en-US" sz="1800" dirty="0"/>
              <a:t>/</a:t>
            </a:r>
            <a:r>
              <a:rPr lang="en-US" sz="1800" dirty="0" err="1"/>
              <a:t>dhw</a:t>
            </a:r>
            <a:r>
              <a:rPr lang="en-US" sz="1800" dirty="0"/>
              <a:t>/</a:t>
            </a:r>
            <a:r>
              <a:rPr lang="en-US" sz="1800" dirty="0" err="1"/>
              <a:t>cdpc</a:t>
            </a:r>
            <a:r>
              <a:rPr lang="en-US" sz="1800" dirty="0"/>
              <a:t>/documents/Tick-Borne-Disease-Response-</a:t>
            </a:r>
            <a:r>
              <a:rPr lang="en-US" sz="1800" dirty="0" err="1"/>
              <a:t>Plan.pdf</a:t>
            </a:r>
            <a:endParaRPr lang="en-US" sz="1800" dirty="0"/>
          </a:p>
          <a:p>
            <a:endParaRPr lang="en-US" sz="1800" dirty="0" smtClean="0"/>
          </a:p>
          <a:p>
            <a:r>
              <a:rPr lang="en-US" sz="1800" dirty="0" smtClean="0"/>
              <a:t>Statement </a:t>
            </a:r>
            <a:r>
              <a:rPr lang="en-US" sz="1800" dirty="0"/>
              <a:t>for Managing Lyme in Nova Scotia - </a:t>
            </a:r>
            <a:r>
              <a:rPr lang="en-US" sz="1800" dirty="0">
                <a:hlinkClick r:id="rId2"/>
              </a:rPr>
              <a:t>https://novascotia.ca/dhw/CDPC/documents/</a:t>
            </a:r>
            <a:r>
              <a:rPr lang="en-US" sz="1800" dirty="0" smtClean="0">
                <a:hlinkClick r:id="rId2"/>
              </a:rPr>
              <a:t>statement_for_managing_LD.pdf</a:t>
            </a:r>
            <a:r>
              <a:rPr lang="en-US" sz="1800" dirty="0" smtClean="0"/>
              <a:t> </a:t>
            </a:r>
            <a:endParaRPr lang="en-US" sz="1800" dirty="0"/>
          </a:p>
          <a:p>
            <a:endParaRPr lang="en-US" sz="1800" dirty="0" smtClean="0"/>
          </a:p>
          <a:p>
            <a:r>
              <a:rPr lang="en-US" sz="1800" dirty="0" smtClean="0"/>
              <a:t>NS </a:t>
            </a:r>
            <a:r>
              <a:rPr lang="en-US" sz="1800" dirty="0"/>
              <a:t>Department of Health &amp; Wellness, Communicable Disease Prevention and Control, Lyme Disease - </a:t>
            </a:r>
            <a:r>
              <a:rPr lang="en-US" sz="1800" dirty="0">
                <a:hlinkClick r:id="rId3"/>
              </a:rPr>
              <a:t>https://novascotia.ca/dhw/CDPC/lyme.asp</a:t>
            </a:r>
            <a:endParaRPr lang="en-US" sz="1800" dirty="0"/>
          </a:p>
          <a:p>
            <a:endParaRPr lang="en-US" sz="1800" dirty="0"/>
          </a:p>
          <a:p>
            <a:endParaRPr lang="en-US" sz="1800" dirty="0"/>
          </a:p>
          <a:p>
            <a:endParaRPr lang="en-US" sz="1800" dirty="0"/>
          </a:p>
        </p:txBody>
      </p:sp>
    </p:spTree>
    <p:extLst>
      <p:ext uri="{BB962C8B-B14F-4D97-AF65-F5344CB8AC3E}">
        <p14:creationId xmlns:p14="http://schemas.microsoft.com/office/powerpoint/2010/main" val="40410786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7136" y="899410"/>
            <a:ext cx="7201098" cy="920661"/>
          </a:xfrm>
        </p:spPr>
        <p:txBody>
          <a:bodyPr/>
          <a:lstStyle/>
          <a:p>
            <a:r>
              <a:rPr lang="en-US" b="1" dirty="0"/>
              <a:t>REFERENCES</a:t>
            </a:r>
            <a:r>
              <a:rPr lang="en-US" dirty="0"/>
              <a:t> </a:t>
            </a:r>
            <a:r>
              <a:rPr lang="en-US" sz="2800" i="1" dirty="0" err="1"/>
              <a:t>con’t</a:t>
            </a:r>
            <a:endParaRPr lang="en-US" sz="2800" i="1" dirty="0"/>
          </a:p>
        </p:txBody>
      </p:sp>
      <p:sp>
        <p:nvSpPr>
          <p:cNvPr id="3" name="Content Placeholder 2"/>
          <p:cNvSpPr>
            <a:spLocks noGrp="1"/>
          </p:cNvSpPr>
          <p:nvPr>
            <p:ph idx="1"/>
          </p:nvPr>
        </p:nvSpPr>
        <p:spPr>
          <a:xfrm>
            <a:off x="1043492" y="1978703"/>
            <a:ext cx="7201098" cy="4362136"/>
          </a:xfrm>
        </p:spPr>
        <p:txBody>
          <a:bodyPr>
            <a:normAutofit fontScale="92500"/>
          </a:bodyPr>
          <a:lstStyle/>
          <a:p>
            <a:r>
              <a:rPr lang="en-US" sz="1800" dirty="0"/>
              <a:t>Government of Canada, Lyme Disease - </a:t>
            </a:r>
            <a:r>
              <a:rPr lang="en-US" sz="1800" dirty="0">
                <a:hlinkClick r:id="rId2"/>
              </a:rPr>
              <a:t>https://www.canada.ca/en/public-health/services/diseases/lyme-disease.html</a:t>
            </a:r>
            <a:endParaRPr lang="en-US" sz="1800" dirty="0"/>
          </a:p>
          <a:p>
            <a:endParaRPr lang="en-US" sz="1800" dirty="0"/>
          </a:p>
          <a:p>
            <a:r>
              <a:rPr lang="en-US" sz="1800" dirty="0"/>
              <a:t>Canadian Lyme Disease Foundation (</a:t>
            </a:r>
            <a:r>
              <a:rPr lang="en-US" sz="1800" dirty="0" err="1"/>
              <a:t>CanLyme</a:t>
            </a:r>
            <a:r>
              <a:rPr lang="en-US" sz="1800" dirty="0"/>
              <a:t>) - </a:t>
            </a:r>
            <a:r>
              <a:rPr lang="en-US" sz="1800" dirty="0">
                <a:hlinkClick r:id="rId3"/>
              </a:rPr>
              <a:t>https://canlyme.com/</a:t>
            </a:r>
            <a:endParaRPr lang="en-US" sz="1800" dirty="0"/>
          </a:p>
          <a:p>
            <a:endParaRPr lang="en-US" sz="1800" dirty="0"/>
          </a:p>
          <a:p>
            <a:r>
              <a:rPr lang="en-US" sz="1800" dirty="0"/>
              <a:t>Government of Canada, For Health Professionals:  Lyme disease - </a:t>
            </a:r>
            <a:r>
              <a:rPr lang="en-US" sz="1800" dirty="0">
                <a:hlinkClick r:id="rId4"/>
              </a:rPr>
              <a:t>https://www.canada.ca/en/public-health/services/diseases/lyme-disease/health-professionals-lyme-disease.html</a:t>
            </a:r>
            <a:endParaRPr lang="en-US" sz="1800" dirty="0"/>
          </a:p>
          <a:p>
            <a:endParaRPr lang="en-US" sz="1800" dirty="0"/>
          </a:p>
          <a:p>
            <a:r>
              <a:rPr lang="en-US" sz="1800" dirty="0"/>
              <a:t>Lyme disease Case Definition - </a:t>
            </a:r>
            <a:r>
              <a:rPr lang="en-US" sz="1800" dirty="0">
                <a:hlinkClick r:id="rId5"/>
              </a:rPr>
              <a:t>https://novascotia.ca/dhw/populationhealth/surveillanceguidelines/lyme.pdf</a:t>
            </a:r>
            <a:endParaRPr lang="en-US" sz="1800" dirty="0"/>
          </a:p>
          <a:p>
            <a:endParaRPr lang="en-US" sz="1800" dirty="0"/>
          </a:p>
          <a:p>
            <a:endParaRPr lang="en-US" sz="1800" dirty="0"/>
          </a:p>
          <a:p>
            <a:endParaRPr lang="en-US" dirty="0"/>
          </a:p>
          <a:p>
            <a:endParaRPr lang="en-US" dirty="0"/>
          </a:p>
        </p:txBody>
      </p:sp>
    </p:spTree>
    <p:extLst>
      <p:ext uri="{BB962C8B-B14F-4D97-AF65-F5344CB8AC3E}">
        <p14:creationId xmlns:p14="http://schemas.microsoft.com/office/powerpoint/2010/main" val="2998514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806140"/>
            <a:ext cx="7024744" cy="882990"/>
          </a:xfrm>
        </p:spPr>
        <p:txBody>
          <a:bodyPr>
            <a:normAutofit fontScale="90000"/>
          </a:bodyPr>
          <a:lstStyle/>
          <a:p>
            <a:r>
              <a:rPr lang="en-US" dirty="0"/>
              <a:t/>
            </a:r>
            <a:br>
              <a:rPr lang="en-US" dirty="0"/>
            </a:br>
            <a:r>
              <a:rPr lang="en-US" b="1" dirty="0"/>
              <a:t>BLACKLEGGED </a:t>
            </a:r>
            <a:r>
              <a:rPr lang="en-CA" b="1" dirty="0" err="1"/>
              <a:t>vs</a:t>
            </a:r>
            <a:r>
              <a:rPr lang="en-US" b="1" dirty="0"/>
              <a:t> DOG TICKS</a:t>
            </a:r>
          </a:p>
        </p:txBody>
      </p:sp>
      <p:pic>
        <p:nvPicPr>
          <p:cNvPr id="4" name="Content Placeholder 3" descr="lyme_photo_blog.jpg"/>
          <p:cNvPicPr>
            <a:picLocks noGrp="1" noChangeAspect="1"/>
          </p:cNvPicPr>
          <p:nvPr>
            <p:ph idx="1"/>
          </p:nvPr>
        </p:nvPicPr>
        <p:blipFill rotWithShape="1">
          <a:blip r:embed="rId2">
            <a:extLst>
              <a:ext uri="{28A0092B-C50C-407E-A947-70E740481C1C}">
                <a14:useLocalDpi xmlns:a14="http://schemas.microsoft.com/office/drawing/2010/main" val="0"/>
              </a:ext>
            </a:extLst>
          </a:blip>
          <a:srcRect t="35680" b="13416"/>
          <a:stretch/>
        </p:blipFill>
        <p:spPr>
          <a:xfrm>
            <a:off x="1043492" y="2131665"/>
            <a:ext cx="6777317" cy="3849471"/>
          </a:xfrm>
        </p:spPr>
      </p:pic>
    </p:spTree>
    <p:extLst>
      <p:ext uri="{BB962C8B-B14F-4D97-AF65-F5344CB8AC3E}">
        <p14:creationId xmlns:p14="http://schemas.microsoft.com/office/powerpoint/2010/main" val="1668785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2" y="897092"/>
            <a:ext cx="7024744" cy="812215"/>
          </a:xfrm>
        </p:spPr>
        <p:txBody>
          <a:bodyPr/>
          <a:lstStyle/>
          <a:p>
            <a:r>
              <a:rPr lang="en-US" b="1" dirty="0" smtClean="0"/>
              <a:t>REFERENCES</a:t>
            </a:r>
            <a:r>
              <a:rPr lang="en-US" dirty="0" smtClean="0"/>
              <a:t> </a:t>
            </a:r>
            <a:r>
              <a:rPr lang="en-US" sz="2800" i="1" dirty="0" err="1" smtClean="0"/>
              <a:t>con’t</a:t>
            </a:r>
            <a:endParaRPr lang="en-US" sz="2800" i="1" dirty="0"/>
          </a:p>
        </p:txBody>
      </p:sp>
      <p:sp>
        <p:nvSpPr>
          <p:cNvPr id="3" name="Content Placeholder 2"/>
          <p:cNvSpPr>
            <a:spLocks noGrp="1"/>
          </p:cNvSpPr>
          <p:nvPr>
            <p:ph idx="1"/>
          </p:nvPr>
        </p:nvSpPr>
        <p:spPr>
          <a:xfrm>
            <a:off x="1043492" y="2006061"/>
            <a:ext cx="6777317" cy="3826569"/>
          </a:xfrm>
        </p:spPr>
        <p:txBody>
          <a:bodyPr>
            <a:normAutofit fontScale="77500" lnSpcReduction="20000"/>
          </a:bodyPr>
          <a:lstStyle/>
          <a:p>
            <a:r>
              <a:rPr lang="en-US" dirty="0" smtClean="0"/>
              <a:t>Health Canada, Consumer </a:t>
            </a:r>
            <a:r>
              <a:rPr lang="en-US" dirty="0"/>
              <a:t>Product Safety, “NO FLY ZONE” - </a:t>
            </a:r>
            <a:r>
              <a:rPr lang="en-US" dirty="0">
                <a:hlinkClick r:id="rId2"/>
              </a:rPr>
              <a:t>http://pr-rp.hc-sc.gc.ca/1_1/view_label?p_ukid=</a:t>
            </a:r>
            <a:r>
              <a:rPr lang="en-US" dirty="0" smtClean="0">
                <a:hlinkClick r:id="rId2"/>
              </a:rPr>
              <a:t>95516898</a:t>
            </a:r>
            <a:endParaRPr lang="en-US" dirty="0" smtClean="0"/>
          </a:p>
          <a:p>
            <a:endParaRPr lang="en-US" dirty="0"/>
          </a:p>
          <a:p>
            <a:r>
              <a:rPr lang="en-US" dirty="0" smtClean="0"/>
              <a:t>Health Canada, Product Information - </a:t>
            </a:r>
            <a:r>
              <a:rPr lang="en-US" dirty="0" smtClean="0">
                <a:hlinkClick r:id="rId3"/>
              </a:rPr>
              <a:t>http</a:t>
            </a:r>
            <a:r>
              <a:rPr lang="en-US" dirty="0">
                <a:hlinkClick r:id="rId3"/>
              </a:rPr>
              <a:t>://pr-rp.hc-sc.gc.ca/ls-re/lbl_detail-eng.php?p_disp_regn=%2732757%27&amp;p_regnum=</a:t>
            </a:r>
            <a:r>
              <a:rPr lang="en-US" dirty="0" smtClean="0">
                <a:hlinkClick r:id="rId3"/>
              </a:rPr>
              <a:t>32757</a:t>
            </a:r>
            <a:endParaRPr lang="en-US" dirty="0" smtClean="0"/>
          </a:p>
          <a:p>
            <a:endParaRPr lang="en-US" dirty="0" smtClean="0"/>
          </a:p>
          <a:p>
            <a:r>
              <a:rPr lang="en-US" dirty="0" smtClean="0"/>
              <a:t>“Conquering Lyme Disease” by Drs. Fallon &amp; </a:t>
            </a:r>
            <a:r>
              <a:rPr lang="en-US" dirty="0" err="1" smtClean="0"/>
              <a:t>Sotsky</a:t>
            </a:r>
            <a:r>
              <a:rPr lang="en-US" dirty="0" smtClean="0"/>
              <a:t> of the Columbia University Medical Centre.</a:t>
            </a:r>
          </a:p>
          <a:p>
            <a:endParaRPr lang="en-US" dirty="0"/>
          </a:p>
          <a:p>
            <a:r>
              <a:rPr lang="en-US" dirty="0" smtClean="0"/>
              <a:t>“Under-Detection of Lyme Disease in Canada” - </a:t>
            </a:r>
            <a:r>
              <a:rPr lang="en-US" dirty="0" smtClean="0">
                <a:hlinkClick r:id="rId4"/>
              </a:rPr>
              <a:t>https</a:t>
            </a:r>
            <a:r>
              <a:rPr lang="en-US" dirty="0">
                <a:hlinkClick r:id="rId4"/>
              </a:rPr>
              <a:t>://www.mdpi.com/2227-9032/6/4/125/</a:t>
            </a:r>
            <a:r>
              <a:rPr lang="en-US" dirty="0" smtClean="0">
                <a:hlinkClick r:id="rId4"/>
              </a:rPr>
              <a:t>htm</a:t>
            </a:r>
            <a:r>
              <a:rPr lang="en-US" dirty="0" smtClean="0"/>
              <a:t> </a:t>
            </a:r>
            <a:endParaRPr lang="en-US" dirty="0"/>
          </a:p>
        </p:txBody>
      </p:sp>
    </p:spTree>
    <p:extLst>
      <p:ext uri="{BB962C8B-B14F-4D97-AF65-F5344CB8AC3E}">
        <p14:creationId xmlns:p14="http://schemas.microsoft.com/office/powerpoint/2010/main" val="3265135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ADDITIONAL AREAS FOR INFO</a:t>
            </a:r>
            <a:endParaRPr lang="en-US" b="1" dirty="0"/>
          </a:p>
        </p:txBody>
      </p:sp>
      <p:sp>
        <p:nvSpPr>
          <p:cNvPr id="3" name="Content Placeholder 2"/>
          <p:cNvSpPr>
            <a:spLocks noGrp="1"/>
          </p:cNvSpPr>
          <p:nvPr>
            <p:ph idx="1"/>
          </p:nvPr>
        </p:nvSpPr>
        <p:spPr/>
        <p:txBody>
          <a:bodyPr>
            <a:normAutofit fontScale="70000" lnSpcReduction="20000"/>
          </a:bodyPr>
          <a:lstStyle/>
          <a:p>
            <a:r>
              <a:rPr lang="en-US" dirty="0" smtClean="0"/>
              <a:t>Facebook - </a:t>
            </a:r>
            <a:r>
              <a:rPr lang="en-US" dirty="0" smtClean="0">
                <a:hlinkClick r:id="rId2"/>
              </a:rPr>
              <a:t>https</a:t>
            </a:r>
            <a:r>
              <a:rPr lang="en-US" dirty="0">
                <a:hlinkClick r:id="rId2"/>
              </a:rPr>
              <a:t>://www.facebook.com/Lyme-Disease-in-Nova-Scotia-the-Atlantic-Provinces-217895438247422</a:t>
            </a:r>
            <a:r>
              <a:rPr lang="en-US" dirty="0" smtClean="0">
                <a:hlinkClick r:id="rId2"/>
              </a:rPr>
              <a:t>/</a:t>
            </a:r>
            <a:endParaRPr lang="en-US" dirty="0" smtClean="0"/>
          </a:p>
          <a:p>
            <a:endParaRPr lang="en-US" dirty="0"/>
          </a:p>
          <a:p>
            <a:r>
              <a:rPr lang="en-US" dirty="0"/>
              <a:t>My blog - </a:t>
            </a:r>
            <a:r>
              <a:rPr lang="en-US" dirty="0">
                <a:hlinkClick r:id="rId3"/>
              </a:rPr>
              <a:t>https://shiningthelymelight.com/2017/07/12/lyme-disease-resourcesinformation-nova-scotia-the-atlantic-provinces</a:t>
            </a:r>
            <a:r>
              <a:rPr lang="en-US" dirty="0" smtClean="0">
                <a:hlinkClick r:id="rId3"/>
              </a:rPr>
              <a:t>/</a:t>
            </a:r>
            <a:endParaRPr lang="en-US" dirty="0" smtClean="0"/>
          </a:p>
          <a:p>
            <a:endParaRPr lang="en-US" dirty="0"/>
          </a:p>
          <a:p>
            <a:r>
              <a:rPr lang="en-US" dirty="0" smtClean="0"/>
              <a:t>My </a:t>
            </a:r>
            <a:r>
              <a:rPr lang="en-US" dirty="0" err="1" smtClean="0"/>
              <a:t>Scoop.it</a:t>
            </a:r>
            <a:r>
              <a:rPr lang="en-US" dirty="0"/>
              <a:t> pages - </a:t>
            </a:r>
            <a:r>
              <a:rPr lang="en-US" dirty="0">
                <a:hlinkClick r:id="rId4"/>
              </a:rPr>
              <a:t>https://www.scoop.it/t/tick-borne-diseases-in-</a:t>
            </a:r>
            <a:r>
              <a:rPr lang="en-US" dirty="0" smtClean="0">
                <a:hlinkClick r:id="rId4"/>
              </a:rPr>
              <a:t>canada</a:t>
            </a:r>
            <a:r>
              <a:rPr lang="en-US" dirty="0"/>
              <a:t> and </a:t>
            </a:r>
            <a:r>
              <a:rPr lang="en-US" dirty="0">
                <a:hlinkClick r:id="rId5"/>
              </a:rPr>
              <a:t>https://www.scoop.it/t/lyme</a:t>
            </a:r>
            <a:r>
              <a:rPr lang="en-US">
                <a:hlinkClick r:id="rId5"/>
              </a:rPr>
              <a:t>-disease-other-tick-borne-</a:t>
            </a:r>
            <a:r>
              <a:rPr lang="en-US" smtClean="0">
                <a:hlinkClick r:id="rId5"/>
              </a:rPr>
              <a:t>diseases</a:t>
            </a:r>
            <a:endParaRPr lang="en-US" smtClean="0"/>
          </a:p>
          <a:p>
            <a:endParaRPr lang="en-US" dirty="0"/>
          </a:p>
        </p:txBody>
      </p:sp>
    </p:spTree>
    <p:extLst>
      <p:ext uri="{BB962C8B-B14F-4D97-AF65-F5344CB8AC3E}">
        <p14:creationId xmlns:p14="http://schemas.microsoft.com/office/powerpoint/2010/main" val="3128229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IS LYME DISEASE</a:t>
            </a:r>
            <a:r>
              <a:rPr lang="en-US" dirty="0"/>
              <a:t>?</a:t>
            </a:r>
          </a:p>
        </p:txBody>
      </p:sp>
      <p:sp>
        <p:nvSpPr>
          <p:cNvPr id="3" name="Content Placeholder 2"/>
          <p:cNvSpPr>
            <a:spLocks noGrp="1"/>
          </p:cNvSpPr>
          <p:nvPr>
            <p:ph idx="1"/>
          </p:nvPr>
        </p:nvSpPr>
        <p:spPr/>
        <p:txBody>
          <a:bodyPr/>
          <a:lstStyle/>
          <a:p>
            <a:endParaRPr lang="en-US" dirty="0"/>
          </a:p>
          <a:p>
            <a:r>
              <a:rPr lang="en-US" dirty="0"/>
              <a:t>Lyme disease is a serious illness caused by the bite of a tick infected with the bacterium </a:t>
            </a:r>
            <a:r>
              <a:rPr lang="en-US" dirty="0" err="1"/>
              <a:t>Borrelia</a:t>
            </a:r>
            <a:r>
              <a:rPr lang="en-US" dirty="0"/>
              <a:t> </a:t>
            </a:r>
            <a:r>
              <a:rPr lang="en-US" dirty="0" err="1"/>
              <a:t>burgdorferi</a:t>
            </a:r>
            <a:r>
              <a:rPr lang="en-US" dirty="0"/>
              <a:t>.</a:t>
            </a:r>
          </a:p>
          <a:p>
            <a:endParaRPr lang="en-US" dirty="0"/>
          </a:p>
          <a:p>
            <a:r>
              <a:rPr lang="en-US" dirty="0"/>
              <a:t>Lyme disease is the most common tick borne disease in </a:t>
            </a:r>
            <a:r>
              <a:rPr lang="en-US" dirty="0" smtClean="0"/>
              <a:t>Canada (well, at least the best known one!).</a:t>
            </a:r>
            <a:endParaRPr lang="en-US" dirty="0"/>
          </a:p>
        </p:txBody>
      </p:sp>
    </p:spTree>
    <p:extLst>
      <p:ext uri="{BB962C8B-B14F-4D97-AF65-F5344CB8AC3E}">
        <p14:creationId xmlns:p14="http://schemas.microsoft.com/office/powerpoint/2010/main" val="306212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OTHER TICK BORNE DISEASES IN NOVA SCOTIA</a:t>
            </a:r>
          </a:p>
        </p:txBody>
      </p:sp>
      <p:sp>
        <p:nvSpPr>
          <p:cNvPr id="3" name="Content Placeholder 2"/>
          <p:cNvSpPr>
            <a:spLocks noGrp="1"/>
          </p:cNvSpPr>
          <p:nvPr>
            <p:ph idx="1"/>
          </p:nvPr>
        </p:nvSpPr>
        <p:spPr/>
        <p:txBody>
          <a:bodyPr>
            <a:normAutofit fontScale="62500" lnSpcReduction="20000"/>
          </a:bodyPr>
          <a:lstStyle/>
          <a:p>
            <a:r>
              <a:rPr lang="en-US" dirty="0"/>
              <a:t>Human Granulocytic </a:t>
            </a:r>
            <a:r>
              <a:rPr lang="en-US" dirty="0" err="1"/>
              <a:t>Anaplasmosis</a:t>
            </a:r>
            <a:r>
              <a:rPr lang="en-US" dirty="0"/>
              <a:t> (HGA)</a:t>
            </a:r>
          </a:p>
          <a:p>
            <a:r>
              <a:rPr lang="en-US" dirty="0" err="1" smtClean="0"/>
              <a:t>Babesia</a:t>
            </a:r>
            <a:r>
              <a:rPr lang="en-US" dirty="0" smtClean="0"/>
              <a:t> </a:t>
            </a:r>
            <a:r>
              <a:rPr lang="en-US" dirty="0" err="1" smtClean="0"/>
              <a:t>spp</a:t>
            </a:r>
            <a:r>
              <a:rPr lang="en-US" dirty="0" smtClean="0"/>
              <a:t> </a:t>
            </a:r>
            <a:endParaRPr lang="en-US" dirty="0"/>
          </a:p>
          <a:p>
            <a:r>
              <a:rPr lang="en-US" dirty="0" err="1"/>
              <a:t>Borrelia</a:t>
            </a:r>
            <a:r>
              <a:rPr lang="en-US" dirty="0"/>
              <a:t> </a:t>
            </a:r>
            <a:r>
              <a:rPr lang="en-US" dirty="0" err="1" smtClean="0"/>
              <a:t>miyamotoi</a:t>
            </a:r>
            <a:endParaRPr lang="en-US" dirty="0" smtClean="0"/>
          </a:p>
          <a:p>
            <a:r>
              <a:rPr lang="en-US" dirty="0" err="1" smtClean="0"/>
              <a:t>Powassan</a:t>
            </a:r>
            <a:r>
              <a:rPr lang="en-US" dirty="0" smtClean="0"/>
              <a:t> virus</a:t>
            </a:r>
            <a:endParaRPr lang="en-US" dirty="0"/>
          </a:p>
          <a:p>
            <a:r>
              <a:rPr lang="en-US" dirty="0" err="1" smtClean="0"/>
              <a:t>Bartonella</a:t>
            </a:r>
            <a:r>
              <a:rPr lang="en-US" dirty="0" smtClean="0"/>
              <a:t> spp. (</a:t>
            </a:r>
            <a:r>
              <a:rPr lang="en-US" dirty="0"/>
              <a:t>dog ticks &amp; </a:t>
            </a:r>
            <a:r>
              <a:rPr lang="en-US" dirty="0" smtClean="0"/>
              <a:t>blacklegged </a:t>
            </a:r>
            <a:r>
              <a:rPr lang="en-US" dirty="0"/>
              <a:t>ticks)</a:t>
            </a:r>
          </a:p>
          <a:p>
            <a:r>
              <a:rPr lang="en-US" dirty="0"/>
              <a:t>Rickettsia spp</a:t>
            </a:r>
            <a:r>
              <a:rPr lang="en-US" dirty="0" smtClean="0"/>
              <a:t>. (dog ticks &amp; blacklegged ticks)</a:t>
            </a:r>
          </a:p>
          <a:p>
            <a:r>
              <a:rPr lang="en-US" dirty="0" err="1" smtClean="0"/>
              <a:t>Francisella</a:t>
            </a:r>
            <a:r>
              <a:rPr lang="en-US" dirty="0" smtClean="0"/>
              <a:t> </a:t>
            </a:r>
            <a:r>
              <a:rPr lang="en-US" dirty="0" err="1" smtClean="0"/>
              <a:t>tularensis</a:t>
            </a:r>
            <a:r>
              <a:rPr lang="en-US" dirty="0" smtClean="0"/>
              <a:t> (dog ticks &amp; blacklegged ticks)</a:t>
            </a:r>
          </a:p>
          <a:p>
            <a:r>
              <a:rPr lang="en-US" dirty="0" err="1" smtClean="0"/>
              <a:t>Anaplasma</a:t>
            </a:r>
            <a:r>
              <a:rPr lang="en-US" dirty="0" smtClean="0"/>
              <a:t> </a:t>
            </a:r>
            <a:r>
              <a:rPr lang="en-US" dirty="0" err="1" smtClean="0"/>
              <a:t>phagocytophilum</a:t>
            </a:r>
            <a:r>
              <a:rPr lang="en-US" dirty="0" smtClean="0"/>
              <a:t> (dog ticks)</a:t>
            </a:r>
            <a:endParaRPr lang="en-US" dirty="0"/>
          </a:p>
          <a:p>
            <a:pPr marL="68580" indent="0">
              <a:buNone/>
            </a:pPr>
            <a:endParaRPr lang="en-US" dirty="0"/>
          </a:p>
          <a:p>
            <a:pPr marL="0" indent="0">
              <a:buNone/>
            </a:pPr>
            <a:r>
              <a:rPr lang="en-US" dirty="0"/>
              <a:t>Due to migratory birds, ticks can be carrying other illnesses as well.</a:t>
            </a:r>
          </a:p>
          <a:p>
            <a:pPr marL="0" indent="0">
              <a:buNone/>
            </a:pPr>
            <a:endParaRPr lang="en-US" dirty="0"/>
          </a:p>
          <a:p>
            <a:pPr marL="0" indent="0">
              <a:buNone/>
            </a:pPr>
            <a:r>
              <a:rPr lang="en-US" dirty="0"/>
              <a:t>New tick borne diseases are being discovered on a regular basis.</a:t>
            </a:r>
          </a:p>
        </p:txBody>
      </p:sp>
    </p:spTree>
    <p:extLst>
      <p:ext uri="{BB962C8B-B14F-4D97-AF65-F5344CB8AC3E}">
        <p14:creationId xmlns:p14="http://schemas.microsoft.com/office/powerpoint/2010/main" val="2519866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981018"/>
          </a:xfrm>
        </p:spPr>
        <p:txBody>
          <a:bodyPr/>
          <a:lstStyle/>
          <a:p>
            <a:r>
              <a:rPr lang="en-US" b="1" dirty="0"/>
              <a:t>WHERE ARE TICKS FOUND?</a:t>
            </a:r>
          </a:p>
        </p:txBody>
      </p:sp>
      <p:sp>
        <p:nvSpPr>
          <p:cNvPr id="3" name="Content Placeholder 2"/>
          <p:cNvSpPr>
            <a:spLocks noGrp="1"/>
          </p:cNvSpPr>
          <p:nvPr>
            <p:ph idx="1"/>
          </p:nvPr>
        </p:nvSpPr>
        <p:spPr>
          <a:xfrm>
            <a:off x="839450" y="2008683"/>
            <a:ext cx="7689954" cy="3132944"/>
          </a:xfrm>
        </p:spPr>
        <p:txBody>
          <a:bodyPr>
            <a:normAutofit lnSpcReduction="10000"/>
          </a:bodyPr>
          <a:lstStyle/>
          <a:p>
            <a:r>
              <a:rPr lang="en-US" sz="2600" dirty="0"/>
              <a:t>Blacklegged ticks have now been found throughout the province</a:t>
            </a:r>
          </a:p>
          <a:p>
            <a:endParaRPr lang="en-US" sz="2600" dirty="0"/>
          </a:p>
          <a:p>
            <a:r>
              <a:rPr lang="en-US" sz="2600" dirty="0"/>
              <a:t>You DO NOT have to be in an endemic area to be bitten by a disease carrying tick!</a:t>
            </a:r>
          </a:p>
          <a:p>
            <a:endParaRPr lang="en-US" sz="2600" dirty="0"/>
          </a:p>
          <a:p>
            <a:r>
              <a:rPr lang="en-US" sz="2600" dirty="0"/>
              <a:t>Areas have different levels of concentration.</a:t>
            </a:r>
          </a:p>
          <a:p>
            <a:endParaRPr lang="en-US" dirty="0"/>
          </a:p>
        </p:txBody>
      </p:sp>
      <p:pic>
        <p:nvPicPr>
          <p:cNvPr id="4" name="Picture 3">
            <a:extLst>
              <a:ext uri="{FF2B5EF4-FFF2-40B4-BE49-F238E27FC236}">
                <a16:creationId xmlns="" xmlns:a16="http://schemas.microsoft.com/office/drawing/2014/main" id="{5219CDAC-E21D-4D0E-AC55-CE7A5A3222DE}"/>
              </a:ext>
            </a:extLst>
          </p:cNvPr>
          <p:cNvPicPr>
            <a:picLocks noChangeAspect="1"/>
          </p:cNvPicPr>
          <p:nvPr/>
        </p:nvPicPr>
        <p:blipFill>
          <a:blip r:embed="rId2"/>
          <a:stretch>
            <a:fillRect/>
          </a:stretch>
        </p:blipFill>
        <p:spPr>
          <a:xfrm>
            <a:off x="4572000" y="0"/>
            <a:ext cx="4137286" cy="1199213"/>
          </a:xfrm>
          <a:prstGeom prst="rect">
            <a:avLst/>
          </a:prstGeom>
        </p:spPr>
      </p:pic>
      <p:pic>
        <p:nvPicPr>
          <p:cNvPr id="5" name="Picture 4">
            <a:extLst>
              <a:ext uri="{FF2B5EF4-FFF2-40B4-BE49-F238E27FC236}">
                <a16:creationId xmlns="" xmlns:a16="http://schemas.microsoft.com/office/drawing/2014/main" id="{BDBE6A53-6B4F-48F3-A4BF-6542EC82E0ED}"/>
              </a:ext>
            </a:extLst>
          </p:cNvPr>
          <p:cNvPicPr>
            <a:picLocks noChangeAspect="1"/>
          </p:cNvPicPr>
          <p:nvPr/>
        </p:nvPicPr>
        <p:blipFill>
          <a:blip r:embed="rId3"/>
          <a:stretch>
            <a:fillRect/>
          </a:stretch>
        </p:blipFill>
        <p:spPr>
          <a:xfrm>
            <a:off x="449705" y="5141626"/>
            <a:ext cx="8259582" cy="1716374"/>
          </a:xfrm>
          <a:prstGeom prst="rect">
            <a:avLst/>
          </a:prstGeom>
        </p:spPr>
      </p:pic>
    </p:spTree>
    <p:extLst>
      <p:ext uri="{BB962C8B-B14F-4D97-AF65-F5344CB8AC3E}">
        <p14:creationId xmlns:p14="http://schemas.microsoft.com/office/powerpoint/2010/main" val="1315632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645" y="734518"/>
            <a:ext cx="8064710" cy="629587"/>
          </a:xfrm>
        </p:spPr>
        <p:txBody>
          <a:bodyPr>
            <a:normAutofit/>
          </a:bodyPr>
          <a:lstStyle/>
          <a:p>
            <a:r>
              <a:rPr lang="en-US" sz="3200" b="1" dirty="0"/>
              <a:t>LYME DISEASE ESTIMATED RISK AREAS</a:t>
            </a:r>
          </a:p>
        </p:txBody>
      </p:sp>
      <p:pic>
        <p:nvPicPr>
          <p:cNvPr id="5" name="Content Placeholder 4" descr="Lyme Estimated NS Risk Areas 2018.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715" r="1257"/>
          <a:stretch/>
        </p:blipFill>
        <p:spPr>
          <a:xfrm>
            <a:off x="1043492" y="1570182"/>
            <a:ext cx="6777317" cy="4262447"/>
          </a:xfrm>
        </p:spPr>
      </p:pic>
    </p:spTree>
    <p:extLst>
      <p:ext uri="{BB962C8B-B14F-4D97-AF65-F5344CB8AC3E}">
        <p14:creationId xmlns:p14="http://schemas.microsoft.com/office/powerpoint/2010/main" val="2986230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WHEN ARE TICKS ACTIVE</a:t>
            </a:r>
          </a:p>
        </p:txBody>
      </p:sp>
      <p:sp>
        <p:nvSpPr>
          <p:cNvPr id="3" name="Content Placeholder 2"/>
          <p:cNvSpPr>
            <a:spLocks noGrp="1"/>
          </p:cNvSpPr>
          <p:nvPr>
            <p:ph sz="quarter" idx="13"/>
          </p:nvPr>
        </p:nvSpPr>
        <p:spPr>
          <a:xfrm>
            <a:off x="672461" y="2313432"/>
            <a:ext cx="5023801" cy="4042398"/>
          </a:xfrm>
        </p:spPr>
        <p:txBody>
          <a:bodyPr>
            <a:normAutofit lnSpcReduction="10000"/>
          </a:bodyPr>
          <a:lstStyle/>
          <a:p>
            <a:r>
              <a:rPr lang="en-US" dirty="0"/>
              <a:t>Ticks can be active all year (when temperature </a:t>
            </a:r>
            <a:r>
              <a:rPr lang="en-US" dirty="0" smtClean="0"/>
              <a:t>around </a:t>
            </a:r>
            <a:r>
              <a:rPr lang="en-US" dirty="0"/>
              <a:t>4°C)</a:t>
            </a:r>
          </a:p>
          <a:p>
            <a:endParaRPr lang="en-US" dirty="0"/>
          </a:p>
          <a:p>
            <a:r>
              <a:rPr lang="en-US" dirty="0"/>
              <a:t>Adult </a:t>
            </a:r>
            <a:r>
              <a:rPr lang="en-US" dirty="0" smtClean="0"/>
              <a:t>blacklegged </a:t>
            </a:r>
            <a:r>
              <a:rPr lang="en-US" dirty="0"/>
              <a:t>ticks are most active in the spring and fall.</a:t>
            </a:r>
          </a:p>
          <a:p>
            <a:endParaRPr lang="en-US" dirty="0"/>
          </a:p>
          <a:p>
            <a:r>
              <a:rPr lang="en-US" dirty="0"/>
              <a:t>Larvae and nymphs are most active in the spring and summer.</a:t>
            </a:r>
          </a:p>
          <a:p>
            <a:endParaRPr lang="en-US" dirty="0"/>
          </a:p>
        </p:txBody>
      </p:sp>
      <p:pic>
        <p:nvPicPr>
          <p:cNvPr id="4098" name="Picture 2" descr="Tick">
            <a:extLst>
              <a:ext uri="{FF2B5EF4-FFF2-40B4-BE49-F238E27FC236}">
                <a16:creationId xmlns="" xmlns:a16="http://schemas.microsoft.com/office/drawing/2014/main" id="{66FDC13E-354F-4684-80F1-042B0BAFCD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
            <a:ext cx="3762531" cy="137909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tick identification">
            <a:extLst>
              <a:ext uri="{FF2B5EF4-FFF2-40B4-BE49-F238E27FC236}">
                <a16:creationId xmlns="" xmlns:a16="http://schemas.microsoft.com/office/drawing/2014/main" id="{EC4C6F0B-53F9-4753-A237-B59CD8E77E16}"/>
              </a:ext>
            </a:extLst>
          </p:cNvPr>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5696262" y="2312988"/>
            <a:ext cx="2775277" cy="3758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0521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Austin.thmx</Template>
  <TotalTime>51052</TotalTime>
  <Words>2335</Words>
  <Application>Microsoft Macintosh PowerPoint</Application>
  <PresentationFormat>On-screen Show (4:3)</PresentationFormat>
  <Paragraphs>208</Paragraphs>
  <Slides>41</Slides>
  <Notes>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Austin</vt:lpstr>
      <vt:lpstr>TICK BORNE DISEASES IN NOVA SCOTIA</vt:lpstr>
      <vt:lpstr>TICKS</vt:lpstr>
      <vt:lpstr>BLACK-LEGGED TICK</vt:lpstr>
      <vt:lpstr> BLACKLEGGED vs DOG TICKS</vt:lpstr>
      <vt:lpstr>WHAT IS LYME DISEASE?</vt:lpstr>
      <vt:lpstr>OTHER TICK BORNE DISEASES IN NOVA SCOTIA</vt:lpstr>
      <vt:lpstr>WHERE ARE TICKS FOUND?</vt:lpstr>
      <vt:lpstr>LYME DISEASE ESTIMATED RISK AREAS</vt:lpstr>
      <vt:lpstr>WHEN ARE TICKS ACTIVE</vt:lpstr>
      <vt:lpstr>PREVENTION</vt:lpstr>
      <vt:lpstr>PREVENTION con’t</vt:lpstr>
      <vt:lpstr>HOW TO REMOVE A TICK</vt:lpstr>
      <vt:lpstr>PERMETHRIN TREATED CLOTHING</vt:lpstr>
      <vt:lpstr>TRANSMISSION TIME FOR DISEASE</vt:lpstr>
      <vt:lpstr>CONFIRMED/PROBABLE CASES</vt:lpstr>
      <vt:lpstr>HOW TO DIAGNOSE</vt:lpstr>
      <vt:lpstr>LYME RASHES</vt:lpstr>
      <vt:lpstr>The Bull’s-Eye Rash</vt:lpstr>
      <vt:lpstr>Other Potential Rashes…</vt:lpstr>
      <vt:lpstr>SYMPTOMS</vt:lpstr>
      <vt:lpstr>SYMPTOMS con’t</vt:lpstr>
      <vt:lpstr>SYMPTOMS con’t</vt:lpstr>
      <vt:lpstr>TREATMENT</vt:lpstr>
      <vt:lpstr>TREATMENT con’t</vt:lpstr>
      <vt:lpstr>TREATMENT con’t</vt:lpstr>
      <vt:lpstr>IDSA Lyme Guidelines</vt:lpstr>
      <vt:lpstr>POSSIBLE MISDIAGNOSIS</vt:lpstr>
      <vt:lpstr>Excerpt from “Conquering Lyme Disease”</vt:lpstr>
      <vt:lpstr>Excerpt from “Conquering Lyme Disease”</vt:lpstr>
      <vt:lpstr>Excerpt from “Conquering Lyme Disease”</vt:lpstr>
      <vt:lpstr>Excerpt from “Conquering Lyme Disease”</vt:lpstr>
      <vt:lpstr>Excerpt from “Conquering Lyme Disease”</vt:lpstr>
      <vt:lpstr>Excerpt from “Conquering Lyme Disease”</vt:lpstr>
      <vt:lpstr>CONCLUSION</vt:lpstr>
      <vt:lpstr>CONCLUSION con’t</vt:lpstr>
      <vt:lpstr>CONCLUSION con’t</vt:lpstr>
      <vt:lpstr>REFERENCES</vt:lpstr>
      <vt:lpstr>REFERENCES con’t</vt:lpstr>
      <vt:lpstr>REFERENCES con’t</vt:lpstr>
      <vt:lpstr>REFERENCES con’t</vt:lpstr>
      <vt:lpstr>ADDITIONAL AREAS FOR INFO</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TICK BORNE DISEASES IN NOVA SCOTIA</dc:title>
  <dc:creator>Donna Lugar</dc:creator>
  <cp:lastModifiedBy>Donna Lugar</cp:lastModifiedBy>
  <cp:revision>130</cp:revision>
  <dcterms:created xsi:type="dcterms:W3CDTF">2014-10-23T18:37:07Z</dcterms:created>
  <dcterms:modified xsi:type="dcterms:W3CDTF">2019-03-22T19:27:33Z</dcterms:modified>
</cp:coreProperties>
</file>